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309" r:id="rId6"/>
    <p:sldId id="259" r:id="rId7"/>
    <p:sldId id="260" r:id="rId8"/>
    <p:sldId id="261" r:id="rId9"/>
    <p:sldId id="271" r:id="rId10"/>
    <p:sldId id="294" r:id="rId11"/>
    <p:sldId id="262" r:id="rId12"/>
    <p:sldId id="268" r:id="rId13"/>
    <p:sldId id="285" r:id="rId14"/>
    <p:sldId id="263" r:id="rId15"/>
    <p:sldId id="269" r:id="rId16"/>
    <p:sldId id="264" r:id="rId17"/>
    <p:sldId id="265" r:id="rId18"/>
    <p:sldId id="293" r:id="rId19"/>
    <p:sldId id="266" r:id="rId20"/>
    <p:sldId id="267" r:id="rId21"/>
    <p:sldId id="270" r:id="rId2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E5D"/>
    <a:srgbClr val="A51842"/>
    <a:srgbClr val="E41908"/>
    <a:srgbClr val="450C8D"/>
    <a:srgbClr val="F5F7F9"/>
    <a:srgbClr val="68978F"/>
    <a:srgbClr val="CC4E3F"/>
    <a:srgbClr val="F85208"/>
    <a:srgbClr val="5307B2"/>
    <a:srgbClr val="6B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94"/>
    <p:restoredTop sz="94660"/>
  </p:normalViewPr>
  <p:slideViewPr>
    <p:cSldViewPr showGuides="1">
      <p:cViewPr varScale="1">
        <p:scale>
          <a:sx n="51" d="100"/>
          <a:sy n="51" d="100"/>
        </p:scale>
        <p:origin x="-492" y="-102"/>
      </p:cViewPr>
      <p:guideLst>
        <p:guide orient="horz" pos="216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US" strike="noStrike" noProof="1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US" strike="noStrike" noProof="1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2051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US" strike="noStrike" noProof="1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US" strike="noStrike" noProof="1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US" strike="noStrike" noProof="1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00" name="Rectangles 4099"/>
          <p:cNvSpPr/>
          <p:nvPr/>
        </p:nvSpPr>
        <p:spPr>
          <a:xfrm>
            <a:off x="1447800" y="1219200"/>
            <a:ext cx="5943600" cy="1828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VNI-Bandit" charset="0"/>
                <a:ea typeface="VNI-Bandit" charset="0"/>
              </a:rPr>
              <a:t>BAØI CA NGAÁT NGÖÔÛNG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VNI-Bandit" charset="0"/>
              <a:ea typeface="VNI-Bandit" charset="0"/>
            </a:endParaRPr>
          </a:p>
        </p:txBody>
      </p:sp>
      <p:sp>
        <p:nvSpPr>
          <p:cNvPr id="4101" name="Rectangles 4100"/>
          <p:cNvSpPr/>
          <p:nvPr/>
        </p:nvSpPr>
        <p:spPr>
          <a:xfrm>
            <a:off x="3733800" y="3352800"/>
            <a:ext cx="39814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VNI-Ariston" charset="0"/>
                <a:ea typeface="VNI-Ariston" charset="0"/>
              </a:rPr>
              <a:t>Nguyeãn Coâng Tröù</a:t>
            </a:r>
            <a:endParaRPr lang="en-US" sz="3600"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VNI-Ariston" charset="0"/>
              <a:ea typeface="VNI-Aristo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s 31747"/>
          <p:cNvSpPr/>
          <p:nvPr/>
        </p:nvSpPr>
        <p:spPr>
          <a:xfrm>
            <a:off x="609600" y="2286000"/>
            <a:ext cx="7848600" cy="3886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>
              <a:lnSpc>
                <a:spcPct val="80000"/>
              </a:lnSpc>
              <a:spcBef>
                <a:spcPct val="20000"/>
              </a:spcBef>
              <a:buClrTx/>
              <a:buFontTx/>
            </a:pPr>
            <a:endParaRPr lang="en-US" sz="3200">
              <a:latin typeface="VNI-Times" pitchFamily="2" charset="0"/>
            </a:endParaRPr>
          </a:p>
        </p:txBody>
      </p:sp>
      <p:sp>
        <p:nvSpPr>
          <p:cNvPr id="10243" name="Rectangles 31748" descr="Paper bag"/>
          <p:cNvSpPr/>
          <p:nvPr/>
        </p:nvSpPr>
        <p:spPr>
          <a:xfrm>
            <a:off x="762000" y="5334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Cuoäc ñôøi laøm quan cuûa nhaø thô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10244" name="Rectangles 31749"/>
          <p:cNvSpPr/>
          <p:nvPr/>
        </p:nvSpPr>
        <p:spPr>
          <a:xfrm>
            <a:off x="5410200" y="1676400"/>
            <a:ext cx="266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(6 caâu ñaàu)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31751" name="Rectangles 31750"/>
          <p:cNvSpPr/>
          <p:nvPr/>
        </p:nvSpPr>
        <p:spPr>
          <a:xfrm>
            <a:off x="573088" y="2009775"/>
            <a:ext cx="7732712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sz="3200">
                <a:latin typeface="VNI-Times" pitchFamily="2" charset="0"/>
              </a:rPr>
              <a:t>	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“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Luùc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bình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Taây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,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côø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ñaïi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töôùng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,</a:t>
            </a:r>
            <a:endParaRPr lang="en-US" sz="3200" b="1" i="1">
              <a:solidFill>
                <a:srgbClr val="A51842"/>
              </a:solidFill>
              <a:latin typeface="VNI-Times" pitchFamily="2" charset="0"/>
            </a:endParaRPr>
          </a:p>
          <a:p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	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Coù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khi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veà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phuû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doaõn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Thöøa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A51842"/>
                </a:solidFill>
                <a:latin typeface="VNI-Times" pitchFamily="2" charset="0"/>
              </a:rPr>
              <a:t>Thieân</a:t>
            </a:r>
            <a:r>
              <a:rPr lang="en-US" sz="3200" b="1" i="1">
                <a:solidFill>
                  <a:srgbClr val="A51842"/>
                </a:solidFill>
                <a:latin typeface="VNI-Times" pitchFamily="2" charset="0"/>
              </a:rPr>
              <a:t>.”</a:t>
            </a:r>
            <a:endParaRPr lang="en-US" sz="3200" i="1">
              <a:latin typeface="VNI-Times" pitchFamily="2" charset="0"/>
            </a:endParaRPr>
          </a:p>
          <a:p>
            <a:r>
              <a:rPr lang="vi-VN" altLang="en-US" sz="3200" b="1" err="1">
                <a:solidFill>
                  <a:srgbClr val="FF0000"/>
                </a:solidFill>
                <a:latin typeface="VNI-Times" pitchFamily="2" charset="0"/>
              </a:rPr>
              <a:t>-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Töï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haøo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khaúng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ñònh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mình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laø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văn võ</a:t>
            </a:r>
            <a:r>
              <a:rPr lang="vi-VN" alt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toaøn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taøi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coâng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danh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söï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nghieäp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röïc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rôõ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vi-VN" altLang="en-US" sz="3200" b="1" err="1">
                <a:solidFill>
                  <a:srgbClr val="FF0000"/>
                </a:solidFill>
                <a:latin typeface="VNI-Times" pitchFamily="2" charset="0"/>
              </a:rPr>
              <a:t>-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Thôøi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loaïn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thì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xoâng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pha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ñaùnh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giaëc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thôøi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bình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thì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giuùp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nöôùc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giuùp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vua</a:t>
            </a:r>
            <a:endParaRPr lang="en-US" sz="3200" b="1" err="1">
              <a:solidFill>
                <a:srgbClr val="FF0000"/>
              </a:solidFill>
              <a:latin typeface="VNI-Times" pitchFamily="2" charset="0"/>
            </a:endParaRPr>
          </a:p>
          <a:p>
            <a:endParaRPr lang="en-US" sz="3200" b="1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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Baûng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toång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keát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nhöõng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thaønh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coâng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trong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cuoäc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ñôøi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nhaø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thô</a:t>
            </a:r>
            <a:r>
              <a:rPr lang="en-US" sz="3200" b="1">
                <a:solidFill>
                  <a:srgbClr val="002060"/>
                </a:solidFill>
                <a:latin typeface="VNI-Times" pitchFamily="2" charset="0"/>
                <a:sym typeface="Wingdings" panose="05000000000000000000" pitchFamily="2" charset="2"/>
              </a:rPr>
              <a:t>.</a:t>
            </a:r>
            <a:endParaRPr lang="en-US" sz="3200" b="1">
              <a:solidFill>
                <a:srgbClr val="002060"/>
              </a:solidFill>
              <a:latin typeface="VNI-Times" pitchFamily="2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Horizontal Scroll 1"/>
          <p:cNvSpPr/>
          <p:nvPr/>
        </p:nvSpPr>
        <p:spPr>
          <a:xfrm>
            <a:off x="533400" y="152400"/>
            <a:ext cx="8077200" cy="26670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7620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Box 2"/>
          <p:cNvSpPr txBox="1"/>
          <p:nvPr/>
        </p:nvSpPr>
        <p:spPr>
          <a:xfrm>
            <a:off x="1066800" y="914400"/>
            <a:ext cx="7391400" cy="13239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en-US" sz="4000" b="1">
                <a:solidFill>
                  <a:srgbClr val="C00000"/>
                </a:solidFill>
                <a:latin typeface="Times New Roman" panose="02020603050405020304" charset="0"/>
              </a:rPr>
              <a:t>Phân tích đặc sắc nghệ thuật của đoạn thơ ?</a:t>
            </a:r>
            <a:endParaRPr lang="en-US" sz="4000" b="1">
              <a:solidFill>
                <a:srgbClr val="C00000"/>
              </a:solidFill>
              <a:latin typeface="Times New Roman" panose="02020603050405020304" charset="0"/>
            </a:endParaRPr>
          </a:p>
        </p:txBody>
      </p:sp>
      <p:sp>
        <p:nvSpPr>
          <p:cNvPr id="21508" name="TextBox 3"/>
          <p:cNvSpPr txBox="1"/>
          <p:nvPr/>
        </p:nvSpPr>
        <p:spPr>
          <a:xfrm>
            <a:off x="685800" y="2819400"/>
            <a:ext cx="5181600" cy="708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sz="4000" b="1">
                <a:latin typeface="Times New Roman" panose="02020603050405020304" charset="0"/>
              </a:rPr>
              <a:t>+ âm điệu nhịp nhàng</a:t>
            </a:r>
            <a:endParaRPr lang="en-US" sz="4000" b="1">
              <a:latin typeface="Times New Roman" panose="02020603050405020304" charset="0"/>
            </a:endParaRPr>
          </a:p>
        </p:txBody>
      </p:sp>
      <p:sp>
        <p:nvSpPr>
          <p:cNvPr id="21509" name="TextBox 4"/>
          <p:cNvSpPr txBox="1"/>
          <p:nvPr/>
        </p:nvSpPr>
        <p:spPr>
          <a:xfrm>
            <a:off x="685800" y="3581400"/>
            <a:ext cx="8305800" cy="708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sz="4000" b="1">
                <a:latin typeface="Times New Roman" panose="02020603050405020304" charset="0"/>
              </a:rPr>
              <a:t>+ từ ngữ Hán – Việt : trang trọng</a:t>
            </a:r>
            <a:endParaRPr lang="en-US" sz="4000" b="1">
              <a:latin typeface="Times New Roman" panose="02020603050405020304" charset="0"/>
            </a:endParaRPr>
          </a:p>
        </p:txBody>
      </p:sp>
      <p:sp>
        <p:nvSpPr>
          <p:cNvPr id="21510" name="TextBox 5"/>
          <p:cNvSpPr txBox="1"/>
          <p:nvPr/>
        </p:nvSpPr>
        <p:spPr>
          <a:xfrm>
            <a:off x="685800" y="4343400"/>
            <a:ext cx="8077200" cy="13239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sz="4000" b="1">
                <a:latin typeface="Times New Roman" panose="02020603050405020304" charset="0"/>
              </a:rPr>
              <a:t>+ liệt kê, điệp từ (“khi”) :thể hiện một phong thái chững chạc</a:t>
            </a:r>
            <a:endParaRPr lang="en-US" sz="4000" b="1">
              <a:latin typeface="Times New Roman" panose="02020603050405020304" charset="0"/>
            </a:endParaRPr>
          </a:p>
        </p:txBody>
      </p:sp>
      <p:sp>
        <p:nvSpPr>
          <p:cNvPr id="21511" name="TextBox 6"/>
          <p:cNvSpPr txBox="1"/>
          <p:nvPr/>
        </p:nvSpPr>
        <p:spPr>
          <a:xfrm>
            <a:off x="685800" y="5715000"/>
            <a:ext cx="7162800" cy="708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sz="4000" b="1">
                <a:solidFill>
                  <a:srgbClr val="C00000"/>
                </a:solidFill>
                <a:latin typeface="Times New Roman" panose="02020603050405020304" charset="0"/>
                <a:sym typeface="Wingdings" panose="05000000000000000000" pitchFamily="2" charset="2"/>
              </a:rPr>
              <a:t> </a:t>
            </a:r>
            <a:r>
              <a:rPr lang="en-US" sz="4000" b="1">
                <a:solidFill>
                  <a:srgbClr val="3333FF"/>
                </a:solidFill>
                <a:latin typeface="Times New Roman" panose="02020603050405020304" charset="0"/>
                <a:sym typeface="Wingdings" panose="05000000000000000000" pitchFamily="2" charset="2"/>
              </a:rPr>
              <a:t>Tự hào, tự khẳng định mình</a:t>
            </a:r>
            <a:endParaRPr lang="en-US" sz="4000" b="1">
              <a:solidFill>
                <a:srgbClr val="3333FF"/>
              </a:solidFill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ldLvl="0" animBg="1"/>
      <p:bldP spid="21507" grpId="0"/>
      <p:bldP spid="21508" grpId="0"/>
      <p:bldP spid="21509" grpId="0"/>
      <p:bldP spid="21510" grpId="0"/>
      <p:bldP spid="215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Title 26625"/>
          <p:cNvSpPr>
            <a:spLocks noGrp="1"/>
          </p:cNvSpPr>
          <p:nvPr>
            <p:ph type="title"/>
          </p:nvPr>
        </p:nvSpPr>
        <p:spPr>
          <a:xfrm>
            <a:off x="308610" y="2496820"/>
            <a:ext cx="4710430" cy="3370580"/>
          </a:xfrm>
        </p:spPr>
        <p:txBody>
          <a:bodyPr anchor="ctr" anchorCtr="0"/>
          <a:p>
            <a:pPr algn="l"/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“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Ñaïc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ngöïa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boø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vaøng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ñeo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ngaát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VNI-Times" pitchFamily="2" charset="0"/>
              </a:rPr>
              <a:t>ngöôûng</a:t>
            </a:r>
            <a:r>
              <a:rPr lang="en-US" sz="3200" b="1" i="1">
                <a:solidFill>
                  <a:srgbClr val="C00000"/>
                </a:solidFill>
                <a:latin typeface="VNI-Times" pitchFamily="2" charset="0"/>
              </a:rPr>
              <a:t>”</a:t>
            </a:r>
            <a:br>
              <a:rPr lang="en-US" sz="3200" b="1" i="1">
                <a:solidFill>
                  <a:srgbClr val="C00000"/>
                </a:solidFill>
                <a:latin typeface="VNI-Times" pitchFamily="2" charset="0"/>
              </a:rPr>
            </a:br>
            <a:br>
              <a:rPr lang="en-US" sz="3200" b="1" i="1">
                <a:solidFill>
                  <a:srgbClr val="C00000"/>
                </a:solidFill>
                <a:latin typeface="VNI-Times" pitchFamily="2" charset="0"/>
              </a:rPr>
            </a:br>
            <a:r>
              <a:rPr lang="en-US" sz="3200" b="1">
                <a:latin typeface="VNI-Times" pitchFamily="2" charset="0"/>
              </a:rPr>
              <a:t>- </a:t>
            </a:r>
            <a:r>
              <a:rPr lang="en-US" sz="3200" b="1" err="1">
                <a:latin typeface="VNI-Times" pitchFamily="2" charset="0"/>
              </a:rPr>
              <a:t>Thieân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haï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cöôõi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ngöïa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coøn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oâng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laïi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cöôõi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boø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vaøng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ñeo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nhaïc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ngöïa</a:t>
            </a:r>
            <a:r>
              <a:rPr lang="en-US" sz="3200" b="1">
                <a:latin typeface="VNI-Times" pitchFamily="2" charset="0"/>
              </a:rPr>
              <a:t>, </a:t>
            </a:r>
            <a:r>
              <a:rPr lang="en-US" sz="3200" b="1" err="1">
                <a:latin typeface="VNI-Times" pitchFamily="2" charset="0"/>
              </a:rPr>
              <a:t>caû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ngöôøi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vaø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vi-VN" altLang="en-US" sz="3200" b="1" err="1">
                <a:latin typeface="Times New Roman" panose="02020603050405020304" charset="0"/>
              </a:rPr>
              <a:t>bò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ñeàu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ngaát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ngöôûng</a:t>
            </a:r>
            <a:r>
              <a:rPr lang="en-US" sz="3200">
                <a:latin typeface="VNI-Times" pitchFamily="2" charset="0"/>
              </a:rPr>
              <a:t> </a:t>
            </a:r>
            <a:r>
              <a:rPr lang="en-US" sz="3200"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thaùi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ñoä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ngaïo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ngheã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vôùi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ñôøi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.</a:t>
            </a:r>
            <a:br>
              <a:rPr lang="en-US" sz="3200">
                <a:latin typeface="VNI-Times" pitchFamily="2" charset="0"/>
                <a:sym typeface="Wingdings" panose="05000000000000000000" pitchFamily="2" charset="2"/>
              </a:rPr>
            </a:br>
            <a:r>
              <a:rPr lang="en-US" sz="2600">
                <a:latin typeface="VNI-Times" pitchFamily="2" charset="0"/>
                <a:sym typeface="Wingdings" panose="05000000000000000000" pitchFamily="2" charset="2"/>
              </a:rPr>
              <a:t>	</a:t>
            </a:r>
            <a:endParaRPr lang="en-US" sz="2600">
              <a:latin typeface="VNI-Times" pitchFamily="2" charset="0"/>
            </a:endParaRPr>
          </a:p>
        </p:txBody>
      </p:sp>
      <p:sp>
        <p:nvSpPr>
          <p:cNvPr id="26628" name="Rectangles 26627" descr="Paper bag"/>
          <p:cNvSpPr/>
          <p:nvPr/>
        </p:nvSpPr>
        <p:spPr>
          <a:xfrm>
            <a:off x="838200" y="5334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Quaõng ñôøi khi veà höu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26629" name="Rectangles 26628"/>
          <p:cNvSpPr/>
          <p:nvPr/>
        </p:nvSpPr>
        <p:spPr>
          <a:xfrm>
            <a:off x="6248400" y="685800"/>
            <a:ext cx="22764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(10 caâu keá)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pic>
        <p:nvPicPr>
          <p:cNvPr id="100" name="Content Placeholder 99"/>
          <p:cNvPicPr/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49875" y="1442720"/>
            <a:ext cx="3751580" cy="49599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s 32771" descr="Paper bag"/>
          <p:cNvSpPr/>
          <p:nvPr/>
        </p:nvSpPr>
        <p:spPr>
          <a:xfrm>
            <a:off x="838200" y="5334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Quaõng ñôøi veà höu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13315" name="Rectangles 32772"/>
          <p:cNvSpPr/>
          <p:nvPr/>
        </p:nvSpPr>
        <p:spPr>
          <a:xfrm>
            <a:off x="6248400" y="685800"/>
            <a:ext cx="22764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(10 caâu keá)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32774" name="Title 32773"/>
          <p:cNvSpPr>
            <a:spLocks noGrp="1"/>
          </p:cNvSpPr>
          <p:nvPr>
            <p:ph type="title"/>
          </p:nvPr>
        </p:nvSpPr>
        <p:spPr>
          <a:xfrm>
            <a:off x="339725" y="1600200"/>
            <a:ext cx="8636000" cy="4724400"/>
          </a:xfrm>
        </p:spPr>
        <p:txBody>
          <a:bodyPr anchor="ctr" anchorCtr="0"/>
          <a:p>
            <a:pPr algn="l"/>
            <a:r>
              <a:rPr lang="en-US" sz="2600">
                <a:latin typeface="VNI-Times" pitchFamily="2" charset="0"/>
                <a:sym typeface="Wingdings" panose="05000000000000000000" pitchFamily="2" charset="2"/>
              </a:rPr>
              <a:t>	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“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Kìa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nuùi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noï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phau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phau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maây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traéng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,</a:t>
            </a:r>
            <a:br>
              <a:rPr lang="en-US" sz="3200" b="1" i="1">
                <a:latin typeface="VNI-Times" pitchFamily="2" charset="0"/>
                <a:sym typeface="Wingdings" panose="05000000000000000000" pitchFamily="2" charset="2"/>
              </a:rPr>
            </a:b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	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Tay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kieám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cung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maø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neân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daïng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töø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bi.</a:t>
            </a:r>
            <a:br>
              <a:rPr lang="en-US" sz="3200" b="1" i="1">
                <a:latin typeface="VNI-Times" pitchFamily="2" charset="0"/>
                <a:sym typeface="Wingdings" panose="05000000000000000000" pitchFamily="2" charset="2"/>
              </a:rPr>
            </a:b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	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Goùt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tieân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theo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ñuûng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ñænh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moät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ñoâi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dì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,</a:t>
            </a:r>
            <a:br>
              <a:rPr lang="en-US" sz="3200" b="1" i="1">
                <a:latin typeface="VNI-Times" pitchFamily="2" charset="0"/>
                <a:sym typeface="Wingdings" panose="05000000000000000000" pitchFamily="2" charset="2"/>
              </a:rPr>
            </a:b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	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Buït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cuõng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nöïc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cöôøi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oâng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ngaát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i="1" err="1">
                <a:latin typeface="VNI-Times" pitchFamily="2" charset="0"/>
                <a:sym typeface="Wingdings" panose="05000000000000000000" pitchFamily="2" charset="2"/>
              </a:rPr>
              <a:t>ngöôûng</a:t>
            </a:r>
            <a:r>
              <a:rPr lang="en-US" sz="3200" b="1" i="1">
                <a:latin typeface="VNI-Times" pitchFamily="2" charset="0"/>
                <a:sym typeface="Wingdings" panose="05000000000000000000" pitchFamily="2" charset="2"/>
              </a:rPr>
              <a:t>.”</a:t>
            </a:r>
            <a:br>
              <a:rPr lang="en-US" sz="3200" i="1">
                <a:latin typeface="VNI-Times" pitchFamily="2" charset="0"/>
                <a:sym typeface="Wingdings" panose="05000000000000000000" pitchFamily="2" charset="2"/>
              </a:rPr>
            </a:br>
            <a:br>
              <a:rPr lang="en-US" sz="3200">
                <a:latin typeface="VNI-Times" pitchFamily="2" charset="0"/>
                <a:sym typeface="Wingdings" panose="05000000000000000000" pitchFamily="2" charset="2"/>
              </a:rPr>
            </a:br>
            <a:b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</a:b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-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Caùch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soáng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höôûng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thuï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cuûa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nhaø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thô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laø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caùch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töï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khaúng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ñònh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,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moät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söï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ñoái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laäp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vôùi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XHPK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nhieàu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ñònh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kieán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khaét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200" b="1" err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khe</a:t>
            </a:r>
            <a:r>
              <a:rPr lang="en-US" sz="3200" b="1">
                <a:solidFill>
                  <a:srgbClr val="C00000"/>
                </a:solidFill>
                <a:latin typeface="VNI-Times" pitchFamily="2" charset="0"/>
                <a:sym typeface="Wingdings" panose="05000000000000000000" pitchFamily="2" charset="2"/>
              </a:rPr>
              <a:t>.</a:t>
            </a:r>
            <a:endParaRPr lang="en-US" sz="3200" b="1">
              <a:solidFill>
                <a:srgbClr val="C00000"/>
              </a:solidFill>
              <a:latin typeface="VNI-Times" pitchFamily="2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1" name="Content Placeholder 27650"/>
          <p:cNvSpPr>
            <a:spLocks noGrp="1"/>
          </p:cNvSpPr>
          <p:nvPr>
            <p:ph idx="1"/>
          </p:nvPr>
        </p:nvSpPr>
        <p:spPr>
          <a:xfrm>
            <a:off x="220663" y="1600200"/>
            <a:ext cx="8569325" cy="4876800"/>
          </a:xfrm>
        </p:spPr>
        <p:txBody>
          <a:bodyPr anchor="t" anchorCtr="0"/>
          <a:p>
            <a:pPr>
              <a:buNone/>
            </a:pPr>
            <a:r>
              <a:rPr lang="en-US" sz="2800">
                <a:latin typeface="VNI-Times" pitchFamily="2" charset="0"/>
              </a:rPr>
              <a:t>		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“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Ñöôïc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maát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döông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döông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ngöôøi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thaùi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thöôïng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,</a:t>
            </a:r>
            <a:endParaRPr lang="en-US" sz="2800" b="1" i="1">
              <a:solidFill>
                <a:srgbClr val="C00000"/>
              </a:solidFill>
              <a:latin typeface="VNI-Times" pitchFamily="2" charset="0"/>
            </a:endParaRPr>
          </a:p>
          <a:p>
            <a:pPr>
              <a:buNone/>
            </a:pP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		 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Khen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cheâ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phôi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phôùi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ngoïn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ñoâng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C00000"/>
                </a:solidFill>
                <a:latin typeface="VNI-Times" pitchFamily="2" charset="0"/>
              </a:rPr>
              <a:t>phong</a:t>
            </a:r>
            <a:r>
              <a:rPr lang="en-US" sz="2800" b="1" i="1">
                <a:solidFill>
                  <a:srgbClr val="C00000"/>
                </a:solidFill>
                <a:latin typeface="VNI-Times" pitchFamily="2" charset="0"/>
              </a:rPr>
              <a:t>.”</a:t>
            </a:r>
            <a:endParaRPr lang="en-US" sz="2800" b="1" i="1">
              <a:solidFill>
                <a:srgbClr val="C00000"/>
              </a:solidFill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Thoaùt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ra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khoûi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voøng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danh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lôïi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thì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chuyeän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“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ñöôïc-maát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”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laø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leõ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thöôøng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chuyeän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“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khen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cheâ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”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cuûa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thieân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ha</a:t>
            </a:r>
            <a:r>
              <a:rPr lang="vi-VN" altLang="en-US" sz="2800" b="1" err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ïxin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boû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ngoaøi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tai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nhö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gioù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ñoâng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phôi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phôùi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thoåi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qua.</a:t>
            </a:r>
            <a:endParaRPr lang="en-US" sz="2800" b="1">
              <a:solidFill>
                <a:srgbClr val="7030A0"/>
              </a:solidFill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vi-VN" altLang="en-US" sz="2800" b="1" err="1">
                <a:solidFill>
                  <a:srgbClr val="0070C0"/>
                </a:solidFill>
                <a:latin typeface="Times New Roman" panose="02020603050405020304" charset="0"/>
              </a:rPr>
              <a:t>Ông thực sự</a:t>
            </a:r>
            <a:r>
              <a:rPr lang="vi-VN" altLang="en-US" sz="2800" b="1" err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coù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baûn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lónh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vi-VN" altLang="en-US" sz="2800" b="1">
                <a:solidFill>
                  <a:srgbClr val="0070C0"/>
                </a:solidFill>
                <a:latin typeface="Times New Roman" panose="02020603050405020304" charset="0"/>
              </a:rPr>
              <a:t>dám</a:t>
            </a:r>
            <a:r>
              <a:rPr lang="vi-VN" alt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töï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tin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veà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taøi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ñöùc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cuûa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mình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môùi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coù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thaùi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ñoä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phuû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ñònh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daùm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vöôït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leân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moïi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theá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0070C0"/>
                </a:solidFill>
                <a:latin typeface="VNI-Times" pitchFamily="2" charset="0"/>
              </a:rPr>
              <a:t>löïc</a:t>
            </a:r>
            <a:r>
              <a:rPr lang="en-US" sz="2800" b="1">
                <a:solidFill>
                  <a:srgbClr val="0070C0"/>
                </a:solidFill>
                <a:latin typeface="VNI-Times" pitchFamily="2" charset="0"/>
              </a:rPr>
              <a:t>.</a:t>
            </a:r>
            <a:endParaRPr lang="en-US" sz="2800">
              <a:solidFill>
                <a:srgbClr val="0070C0"/>
              </a:solidFill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Theå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hieän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quan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nieäm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phoùn</a:t>
            </a:r>
            <a:r>
              <a:rPr lang="vi-VN" altLang="en-US" sz="2800" b="1" err="1">
                <a:solidFill>
                  <a:srgbClr val="C00000"/>
                </a:solidFill>
                <a:latin typeface="VNI-Times" pitchFamily="2" charset="0"/>
              </a:rPr>
              <a:t>g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tuùng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töï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do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nhöng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ñuùng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möïc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ñaày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baûn</a:t>
            </a:r>
            <a:r>
              <a:rPr lang="en-US" sz="2800" b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0000"/>
                </a:solidFill>
                <a:latin typeface="VNI-Times" pitchFamily="2" charset="0"/>
              </a:rPr>
              <a:t>lónh</a:t>
            </a:r>
            <a:endParaRPr lang="en-US" sz="2800" b="1" err="1">
              <a:solidFill>
                <a:srgbClr val="C00000"/>
              </a:solidFill>
              <a:latin typeface="VNI-Times" pitchFamily="2" charset="0"/>
            </a:endParaRPr>
          </a:p>
        </p:txBody>
      </p:sp>
      <p:sp>
        <p:nvSpPr>
          <p:cNvPr id="14339" name="Rectangles 27651" descr="Paper bag"/>
          <p:cNvSpPr/>
          <p:nvPr/>
        </p:nvSpPr>
        <p:spPr>
          <a:xfrm>
            <a:off x="838200" y="5334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Quaõng ñôøi veà höu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14340" name="Rectangles 27652"/>
          <p:cNvSpPr/>
          <p:nvPr/>
        </p:nvSpPr>
        <p:spPr>
          <a:xfrm>
            <a:off x="6248400" y="685800"/>
            <a:ext cx="22764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(10 caâu keá)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8" end="9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charRg st="48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93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93" end="25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93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charRg st="93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58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58" end="40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58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charRg st="258" end="4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02" end="4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02" end="48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02" end="4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charRg st="402" end="4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8675" name="Text Placeholder 2867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000" b="0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		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“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Khi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ca, 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khi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töûu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khi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c</a:t>
            </a:r>
            <a:r>
              <a:rPr kumimoji="0" lang="vi-VN" sz="3000" b="1" i="1" u="none" strike="noStrike" kern="1200" cap="none" spc="0" normalizeH="0" baseline="0" noProof="1" err="1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ắ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ùc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khi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tuøng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</a:t>
            </a:r>
            <a:endParaRPr kumimoji="0" sz="3000" b="1" i="1" u="none" strike="noStrike" kern="1200" cap="none" spc="0" normalizeH="0" baseline="0" noProof="1">
              <a:solidFill>
                <a:srgbClr val="C00000"/>
              </a:solidFill>
              <a:latin typeface="VNI-Times" pitchFamily="2" charset="0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		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Khoâng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Phaät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khoâng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Tieân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1" u="sng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khoâng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vöôùng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1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tuïc</a:t>
            </a:r>
            <a:r>
              <a:rPr kumimoji="0" sz="3000" b="1" i="1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.”</a:t>
            </a:r>
            <a:endParaRPr kumimoji="0" sz="3000" b="1" i="1" u="none" strike="noStrike" kern="1200" cap="none" spc="0" normalizeH="0" baseline="0" noProof="1">
              <a:solidFill>
                <a:srgbClr val="C00000"/>
              </a:solidFill>
              <a:latin typeface="VNI-Times" pitchFamily="2" charset="0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Ngheä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thuaät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hoøa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thanh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baèng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vaø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thanh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traéc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loái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dieãn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taû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truøng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ñieäp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: “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khi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” – “</a:t>
            </a:r>
            <a:r>
              <a:rPr kumimoji="0" sz="3000" b="1" i="0" u="none" strike="noStrike" kern="1200" cap="none" spc="0" normalizeH="0" baseline="0" noProof="1" err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khoâng</a:t>
            </a:r>
            <a:r>
              <a:rPr kumimoji="0" sz="3000" b="1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”</a:t>
            </a:r>
            <a:endParaRPr kumimoji="0" sz="3000" b="1" i="0" u="none" strike="noStrike" kern="1200" cap="none" spc="0" normalizeH="0" baseline="0" noProof="1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Phong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phuù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veà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nhaïc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ñieäu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,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bieåu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loä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phong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thaùi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ung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dung,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yeâu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ñôøi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khoâng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vöôùng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buïi</a:t>
            </a:r>
            <a:r>
              <a:rPr kumimoji="0" sz="3000" b="1" i="0" u="none" strike="noStrike" kern="1200" cap="none" spc="0" normalizeH="0" baseline="0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traàn</a:t>
            </a:r>
            <a:r>
              <a:rPr kumimoji="0" sz="3000" b="0" i="0" u="none" strike="noStrike" kern="1200" cap="none" spc="0" normalizeH="0" baseline="0" noProof="1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</a:t>
            </a:r>
            <a:endParaRPr kumimoji="0" sz="3000" b="0" i="0" u="none" strike="noStrike" kern="1200" cap="none" spc="0" normalizeH="0" baseline="0" noProof="1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vi-VN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a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ngôïi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loái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soáng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töï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do,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thoûa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chí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rieâng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cuûa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mình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trong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loái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soáng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vöøa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ngheä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só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vöøa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thanh</a:t>
            </a:r>
            <a:r>
              <a:rPr kumimoji="0" sz="3000" b="1" i="0" u="none" strike="noStrike" kern="1200" cap="none" spc="0" normalizeH="0" baseline="0" noProof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cao</a:t>
            </a:r>
            <a:r>
              <a:rPr kumimoji="0" lang="vi-VN" sz="3000" b="1" i="0" u="none" strike="noStrike" kern="1200" cap="none" spc="0" normalizeH="0" baseline="0" noProof="1" err="1">
                <a:solidFill>
                  <a:srgbClr val="7030A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.</a:t>
            </a:r>
            <a:endParaRPr kumimoji="0" lang="vi-VN" sz="3000" b="1" i="0" u="none" strike="noStrike" kern="1200" cap="none" spc="0" normalizeH="0" baseline="0" noProof="1" err="1">
              <a:solidFill>
                <a:srgbClr val="7030A0"/>
              </a:solidFill>
              <a:latin typeface="VNI-Times" pitchFamily="2" charset="0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15363" name="Rectangles 28675" descr="Paper bag"/>
          <p:cNvSpPr/>
          <p:nvPr/>
        </p:nvSpPr>
        <p:spPr>
          <a:xfrm>
            <a:off x="838200" y="5334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Quaõng ñôøi veà höu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15364" name="Rectangles 28676"/>
          <p:cNvSpPr/>
          <p:nvPr/>
        </p:nvSpPr>
        <p:spPr>
          <a:xfrm>
            <a:off x="6248400" y="685800"/>
            <a:ext cx="227647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(10 caâu keá)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charRg st="4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charRg st="4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charRg st="42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93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charRg st="93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charRg st="93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charRg st="93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86" end="4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charRg st="186" end="4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charRg st="186" end="4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8675">
                                            <p:txEl>
                                              <p:charRg st="186" end="4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032504" cy="4525963"/>
          </a:xfrm>
        </p:spPr>
        <p:txBody>
          <a:bodyPr/>
          <a:p>
            <a:pPr marL="0" indent="0">
              <a:buNone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=&gt; Thái độ phóng túng tự do, xem nhẹ được mất, hơn thua ở đời.</a:t>
            </a:r>
            <a:endParaRPr lang="vi-VN" altLang="en-US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vi-V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vi-VN" altLang="en-US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=&gt; Cuộc sống tự do tự tại, phóng khoáng vượt lên mọi thói tục của một bản lĩnh vững vàng, một nhân cách cứng cỏi.</a:t>
            </a:r>
            <a:endParaRPr lang="vi-VN" altLang="en-US" b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1" name="Content Placeholder 100"/>
          <p:cNvPicPr/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447540" y="660400"/>
            <a:ext cx="4486275" cy="54660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9699" name="Content Placeholder 29698"/>
          <p:cNvSpPr>
            <a:spLocks noGrp="1"/>
          </p:cNvSpPr>
          <p:nvPr>
            <p:ph idx="1"/>
          </p:nvPr>
        </p:nvSpPr>
        <p:spPr>
          <a:xfrm>
            <a:off x="204470" y="1981200"/>
            <a:ext cx="8910955" cy="4038600"/>
          </a:xfrm>
        </p:spPr>
        <p:txBody>
          <a:bodyPr anchor="t" anchorCtr="0"/>
          <a:p>
            <a:pPr>
              <a:buNone/>
            </a:pPr>
            <a:r>
              <a:rPr lang="vi-VN" altLang="en-US">
                <a:latin typeface="VNI-Times" pitchFamily="2" charset="0"/>
              </a:rPr>
              <a:t>	=&gt;</a:t>
            </a:r>
            <a:r>
              <a:rPr lang="vi-VN" altLang="en-US" b="1">
                <a:latin typeface="Times New Roman" panose="02020603050405020304" charset="0"/>
                <a:cs typeface="Times New Roman" panose="02020603050405020304" charset="0"/>
              </a:rPr>
              <a:t> tuyên ngôn khẳng định cá tính</a:t>
            </a:r>
            <a:r>
              <a:rPr lang="en-US">
                <a:latin typeface="VNI-Times" pitchFamily="2" charset="0"/>
              </a:rPr>
              <a:t>	</a:t>
            </a:r>
            <a:r>
              <a:rPr lang="en-US" sz="2800" i="1">
                <a:latin typeface="VNI-Times" pitchFamily="2" charset="0"/>
              </a:rPr>
              <a:t>	</a:t>
            </a:r>
            <a:endParaRPr lang="en-US" sz="2800" i="1">
              <a:latin typeface="VNI-Times" pitchFamily="2" charset="0"/>
            </a:endParaRPr>
          </a:p>
          <a:p>
            <a:pPr>
              <a:buNone/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“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Chaúng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Traùi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Nhaïc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cuõng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vaøo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phöôøng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Haøn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Phuù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,</a:t>
            </a:r>
            <a:endParaRPr lang="en-US" sz="2800" b="1" i="1">
              <a:solidFill>
                <a:srgbClr val="FF0000"/>
              </a:solidFill>
              <a:latin typeface="VNI-Times" pitchFamily="2" charset="0"/>
            </a:endParaRPr>
          </a:p>
          <a:p>
            <a:pPr>
              <a:buNone/>
            </a:pP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Nghóa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vua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toâi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veïn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ñaïo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sô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VNI-Times" pitchFamily="2" charset="0"/>
              </a:rPr>
              <a:t>chung</a:t>
            </a: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.”</a:t>
            </a:r>
            <a:endParaRPr lang="en-US" sz="2800" i="1">
              <a:latin typeface="VNI-Times" pitchFamily="2" charset="0"/>
            </a:endParaRPr>
          </a:p>
          <a:p>
            <a:pPr>
              <a:buNone/>
            </a:pPr>
            <a:r>
              <a:rPr lang="en-US" b="1">
                <a:latin typeface="VNI-Times" pitchFamily="2" charset="0"/>
              </a:rPr>
              <a:t>-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vi-VN" altLang="en-US" sz="2800" b="1">
                <a:latin typeface="Times New Roman" panose="02020603050405020304" charset="0"/>
                <a:cs typeface="Times New Roman" panose="02020603050405020304" charset="0"/>
              </a:rPr>
              <a:t>Đặt mình ngang hàng với các bậc công thần danh tướng -&gt; </a:t>
            </a:r>
            <a:r>
              <a:rPr lang="vi-VN" altLang="en-US" sz="2800" b="1" err="1">
                <a:latin typeface="Times New Roman" panose="02020603050405020304" charset="0"/>
                <a:cs typeface="Times New Roman" panose="02020603050405020304" charset="0"/>
              </a:rPr>
              <a:t>Tự hào </a:t>
            </a:r>
            <a:r>
              <a:rPr lang="vi-VN" altLang="en-US" sz="2800" b="1" err="1">
                <a:latin typeface="VNI-Times" pitchFamily="2" charset="0"/>
              </a:rPr>
              <a:t>k</a:t>
            </a:r>
            <a:r>
              <a:rPr lang="en-US" sz="2800" b="1" err="1">
                <a:latin typeface="VNI-Times" pitchFamily="2" charset="0"/>
              </a:rPr>
              <a:t>haúng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ñònh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mình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laø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moät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vi-VN" altLang="en-US" sz="2800" b="1" err="1">
                <a:latin typeface="Times New Roman" panose="02020603050405020304" charset="0"/>
                <a:cs typeface="Times New Roman" panose="02020603050405020304" charset="0"/>
              </a:rPr>
              <a:t>bề tôi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thuûy</a:t>
            </a:r>
            <a:r>
              <a:rPr lang="vi-VN" altLang="en-US" sz="2800" b="1" err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chung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troïn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veïn</a:t>
            </a:r>
            <a:r>
              <a:rPr lang="vi-VN" altLang="en-US" sz="2800" b="1" err="1">
                <a:latin typeface="VNI-Times" pitchFamily="2" charset="0"/>
              </a:rPr>
              <a:t> </a:t>
            </a:r>
            <a:r>
              <a:rPr lang="vi-VN" altLang="en-US" sz="2800" b="1" err="1">
                <a:latin typeface="Times New Roman" panose="02020603050405020304" charset="0"/>
                <a:cs typeface="Times New Roman" panose="02020603050405020304" charset="0"/>
              </a:rPr>
              <a:t>với đạo nghĩa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>
                <a:latin typeface="VNI-Times" pitchFamily="2" charset="0"/>
              </a:rPr>
              <a:t>“</a:t>
            </a:r>
            <a:r>
              <a:rPr lang="en-US" sz="2800" b="1" err="1">
                <a:latin typeface="VNI-Times" pitchFamily="2" charset="0"/>
              </a:rPr>
              <a:t>vua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toâi”</a:t>
            </a:r>
            <a:endParaRPr lang="en-US" sz="2800" err="1">
              <a:latin typeface="VNI-Times" pitchFamily="2" charset="0"/>
            </a:endParaRPr>
          </a:p>
          <a:p>
            <a:pPr>
              <a:buNone/>
            </a:pPr>
            <a:r>
              <a:rPr lang="en-US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</a:t>
            </a:r>
            <a:r>
              <a:rPr lang="vi-VN" altLang="en-US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vi-VN" altLang="en-US" sz="28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Dù ngạo nghễ với đời nhưng vẫn làm tròn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ng</a:t>
            </a:r>
            <a:r>
              <a:rPr lang="vi-VN" altLang="en-US" sz="2800" b="1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hĩa vụ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Wingdings" panose="05000000000000000000" pitchFamily="2" charset="2"/>
              </a:rPr>
              <a:t>của kẻ</a:t>
            </a:r>
            <a:r>
              <a:rPr lang="vi-VN" altLang="en-US" sz="2800" b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laøm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trai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ñoái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vôùi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  <a:sym typeface="Wingdings" panose="05000000000000000000" pitchFamily="2" charset="2"/>
              </a:rPr>
              <a:t> XH</a:t>
            </a:r>
            <a:endParaRPr lang="en-US" sz="2800" b="1">
              <a:solidFill>
                <a:srgbClr val="FF0000"/>
              </a:solidFill>
              <a:latin typeface="VNI-Times" pitchFamily="2" charset="0"/>
              <a:sym typeface="Wingdings" panose="05000000000000000000" pitchFamily="2" charset="2"/>
            </a:endParaRPr>
          </a:p>
        </p:txBody>
      </p:sp>
      <p:sp>
        <p:nvSpPr>
          <p:cNvPr id="29700" name="Rectangles 29699" descr="Paper bag"/>
          <p:cNvSpPr/>
          <p:nvPr/>
        </p:nvSpPr>
        <p:spPr>
          <a:xfrm>
            <a:off x="762000" y="685800"/>
            <a:ext cx="5029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Caù tính cuûa taùc giaû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29701" name="Rectangles 29700"/>
          <p:cNvSpPr/>
          <p:nvPr/>
        </p:nvSpPr>
        <p:spPr>
          <a:xfrm>
            <a:off x="6096000" y="914400"/>
            <a:ext cx="248602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(3 caâu cuoái)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6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9699">
                                            <p:txEl>
                                              <p:charRg st="54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96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charRg st="96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9">
                                            <p:txEl>
                                              <p:charRg st="96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9699">
                                            <p:txEl>
                                              <p:charRg st="96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23" name="Content Placeholder 30722"/>
          <p:cNvSpPr>
            <a:spLocks noGrp="1"/>
          </p:cNvSpPr>
          <p:nvPr>
            <p:ph idx="1"/>
          </p:nvPr>
        </p:nvSpPr>
        <p:spPr>
          <a:xfrm>
            <a:off x="152400" y="1524000"/>
            <a:ext cx="8620125" cy="4525963"/>
          </a:xfrm>
        </p:spPr>
        <p:txBody>
          <a:bodyPr anchor="t" anchorCtr="0"/>
          <a:p>
            <a:pPr>
              <a:lnSpc>
                <a:spcPct val="80000"/>
              </a:lnSpc>
              <a:buNone/>
            </a:pPr>
            <a:r>
              <a:rPr lang="en-US" sz="2000">
                <a:latin typeface="VNI-Times" pitchFamily="2" charset="0"/>
              </a:rPr>
              <a:t>		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“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Trong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trieàu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ai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ngaát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ngöôûng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nhö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oâng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!”</a:t>
            </a:r>
            <a:endParaRPr lang="en-US" b="1" i="1">
              <a:solidFill>
                <a:srgbClr val="C03E5D"/>
              </a:solidFill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endParaRPr lang="en-US" sz="2800" b="1" i="1">
              <a:solidFill>
                <a:srgbClr val="C03E5D"/>
              </a:solidFill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>
                <a:latin typeface="VNI-Times" pitchFamily="2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-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Nieàm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töï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haøo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kieâu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haõnh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cuûa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taùc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giaû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khaúng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ñònh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caù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tính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khaùc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trong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xaõ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hoäi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laáy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khuoân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pheùp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xoùa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nhoøa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moïi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baûn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VNI-Times" pitchFamily="2" charset="0"/>
              </a:rPr>
              <a:t>saéc</a:t>
            </a:r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2800" b="1">
              <a:solidFill>
                <a:srgbClr val="FF0000"/>
              </a:solidFill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endParaRPr lang="en-US" sz="2800" b="1">
              <a:solidFill>
                <a:srgbClr val="FF0000"/>
              </a:solidFill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>
                <a:latin typeface="VNI-Times" pitchFamily="2" charset="0"/>
              </a:rPr>
              <a:t>	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- ÔÛ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baát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kyø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vò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trí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naøo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taùc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giaû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cuõng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heát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mình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,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bieát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tìm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cho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mình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nhöõng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nieàm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vui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ñeå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cuoäc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coù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yù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nghóa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450C8D"/>
                </a:solidFill>
                <a:latin typeface="VNI-Times" pitchFamily="2" charset="0"/>
              </a:rPr>
              <a:t>nhaát</a:t>
            </a: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. </a:t>
            </a:r>
            <a:endParaRPr lang="en-US" sz="2800" b="1">
              <a:solidFill>
                <a:srgbClr val="450C8D"/>
              </a:solidFill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b="1">
                <a:solidFill>
                  <a:srgbClr val="450C8D"/>
                </a:solidFill>
                <a:latin typeface="VNI-Times" pitchFamily="2" charset="0"/>
              </a:rPr>
              <a:t> </a:t>
            </a:r>
            <a:r>
              <a:rPr lang="vi-VN" altLang="en-US" sz="2800" b="1">
                <a:solidFill>
                  <a:srgbClr val="450C8D"/>
                </a:solidFill>
                <a:latin typeface="VNI-Times" pitchFamily="2" charset="0"/>
              </a:rPr>
              <a:t>  </a:t>
            </a:r>
            <a:r>
              <a:rPr lang="vi-VN" altLang="en-US" sz="2800" b="1">
                <a:solidFill>
                  <a:srgbClr val="C03E5D"/>
                </a:solidFill>
                <a:latin typeface="VNI-Times" pitchFamily="2" charset="0"/>
              </a:rPr>
              <a:t>=&gt;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Cuoäc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soáng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coù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yù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nghóa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laø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giöõ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ñöôïc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phaåm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chaát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con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ngöôøi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, dung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hoøa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ñöôïc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caû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boån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phaän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quyeàn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lôïi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vaø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vi-VN" altLang="en-US" sz="2800" b="1" err="1">
                <a:solidFill>
                  <a:srgbClr val="C03E5D"/>
                </a:solidFill>
                <a:latin typeface="Times New Roman" panose="02020603050405020304" charset="0"/>
                <a:cs typeface="Times New Roman" panose="02020603050405020304" charset="0"/>
              </a:rPr>
              <a:t>bản sắc riêng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ï</a:t>
            </a:r>
            <a:r>
              <a:rPr lang="vi-VN" altLang="en-US" sz="2800" b="1" err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vi-VN" altLang="en-US" sz="2800" b="1" err="1">
                <a:solidFill>
                  <a:srgbClr val="C03E5D"/>
                </a:solidFill>
                <a:latin typeface="Times New Roman" panose="02020603050405020304" charset="0"/>
                <a:cs typeface="Times New Roman" panose="02020603050405020304" charset="0"/>
              </a:rPr>
              <a:t>của bản thân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thì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môùi</a:t>
            </a:r>
            <a:r>
              <a:rPr lang="vi-VN" altLang="en-US" sz="2800" b="1" err="1">
                <a:solidFill>
                  <a:srgbClr val="C03E5D"/>
                </a:solidFill>
                <a:latin typeface="Times New Roman" panose="02020603050405020304" charset="0"/>
                <a:cs typeface="Times New Roman" panose="02020603050405020304" charset="0"/>
              </a:rPr>
              <a:t> là</a:t>
            </a:r>
            <a:r>
              <a:rPr lang="en-US" sz="2800" b="1">
                <a:solidFill>
                  <a:srgbClr val="C03E5D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“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ngaát</a:t>
            </a:r>
            <a:r>
              <a:rPr lang="vi-VN" altLang="en-US" sz="2800" b="1" err="1">
                <a:solidFill>
                  <a:srgbClr val="C03E5D"/>
                </a:solidFill>
                <a:latin typeface="VNI-Times" pitchFamily="2" charset="0"/>
              </a:rPr>
              <a:t> n</a:t>
            </a:r>
            <a:r>
              <a:rPr lang="vi-VN" altLang="en-US" sz="2800" b="1" err="1">
                <a:solidFill>
                  <a:srgbClr val="C03E5D"/>
                </a:solidFill>
                <a:latin typeface="Times New Roman" panose="02020603050405020304" charset="0"/>
              </a:rPr>
              <a:t>gưởng</a:t>
            </a:r>
            <a:r>
              <a:rPr lang="en-US" sz="2800" b="1">
                <a:solidFill>
                  <a:srgbClr val="C03E5D"/>
                </a:solidFill>
                <a:latin typeface="Times New Roman" panose="02020603050405020304" charset="0"/>
              </a:rPr>
              <a:t>”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nhaát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treân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C03E5D"/>
                </a:solidFill>
                <a:latin typeface="VNI-Times" pitchFamily="2" charset="0"/>
              </a:rPr>
              <a:t>ñôøi</a:t>
            </a:r>
            <a:r>
              <a:rPr lang="en-US" sz="2800" b="1">
                <a:solidFill>
                  <a:srgbClr val="C03E5D"/>
                </a:solidFill>
                <a:latin typeface="VNI-Times" pitchFamily="2" charset="0"/>
              </a:rPr>
              <a:t>.</a:t>
            </a:r>
            <a:endParaRPr lang="en-US" sz="2800" b="1">
              <a:solidFill>
                <a:srgbClr val="C03E5D"/>
              </a:solidFill>
              <a:latin typeface="VNI-Times" pitchFamily="2" charset="0"/>
            </a:endParaRPr>
          </a:p>
        </p:txBody>
      </p:sp>
      <p:sp>
        <p:nvSpPr>
          <p:cNvPr id="17411" name="Rectangles 30723" descr="Paper bag"/>
          <p:cNvSpPr/>
          <p:nvPr/>
        </p:nvSpPr>
        <p:spPr>
          <a:xfrm>
            <a:off x="838200" y="533400"/>
            <a:ext cx="5029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Caù tính cuûa taùc giaû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17412" name="Rectangles 30724"/>
          <p:cNvSpPr/>
          <p:nvPr/>
        </p:nvSpPr>
        <p:spPr>
          <a:xfrm>
            <a:off x="6096000" y="757238"/>
            <a:ext cx="2486025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(3 caâu cuoái)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22" end="5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charRg st="222" end="5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charRg st="222" end="5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charRg st="222" end="5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4820" name="Rectangles 34819"/>
          <p:cNvSpPr/>
          <p:nvPr/>
        </p:nvSpPr>
        <p:spPr>
          <a:xfrm>
            <a:off x="2819400" y="457200"/>
            <a:ext cx="3048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VNI-Revue" charset="0"/>
                <a:ea typeface="VNI-Revue" charset="0"/>
              </a:rPr>
              <a:t>TOÅNG KEÁT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VNI-Revue" charset="0"/>
              <a:ea typeface="VNI-Revue" charset="0"/>
            </a:endParaRPr>
          </a:p>
        </p:txBody>
      </p:sp>
      <p:sp>
        <p:nvSpPr>
          <p:cNvPr id="34821" name="Title 34820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2133600"/>
          </a:xfrm>
        </p:spPr>
        <p:txBody>
          <a:bodyPr anchor="ctr" anchorCtr="0"/>
          <a:p>
            <a:pPr algn="l">
              <a:buFontTx/>
              <a:buChar char="-"/>
            </a:pPr>
            <a:r>
              <a:rPr lang="en-US" sz="3200" b="1" err="1">
                <a:latin typeface="VNI-Times" pitchFamily="2" charset="0"/>
              </a:rPr>
              <a:t>Söï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ñoäc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ñaùo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trong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phong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caùch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soáng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cuûa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taùc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giaû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giuùp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ngöôøi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ñoïc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hieåu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theâm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veà</a:t>
            </a:r>
            <a:r>
              <a:rPr lang="en-US" sz="3200" b="1">
                <a:latin typeface="VNI-Times" pitchFamily="2" charset="0"/>
              </a:rPr>
              <a:t> con </a:t>
            </a:r>
            <a:r>
              <a:rPr lang="en-US" sz="3200" b="1" err="1">
                <a:latin typeface="VNI-Times" pitchFamily="2" charset="0"/>
              </a:rPr>
              <a:t>ngöôøi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oâng</a:t>
            </a:r>
            <a:r>
              <a:rPr lang="en-US" sz="3200" b="1">
                <a:latin typeface="VNI-Times" pitchFamily="2" charset="0"/>
              </a:rPr>
              <a:t>: </a:t>
            </a:r>
            <a:r>
              <a:rPr lang="en-US" sz="3200" b="1" err="1">
                <a:latin typeface="VNI-Times" pitchFamily="2" charset="0"/>
              </a:rPr>
              <a:t>vöøa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taøi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hoa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ngheä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só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nhöng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cuõng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maïnh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meõ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ñaày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traùch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nhieäm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vôøi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latin typeface="VNI-Times" pitchFamily="2" charset="0"/>
              </a:rPr>
              <a:t>ñôøi</a:t>
            </a:r>
            <a:r>
              <a:rPr lang="en-US" sz="3200" b="1">
                <a:latin typeface="VNI-Times" pitchFamily="2" charset="0"/>
              </a:rPr>
              <a:t>.</a:t>
            </a:r>
            <a:br>
              <a:rPr lang="en-US" sz="3200" b="1">
                <a:latin typeface="VNI-Times" pitchFamily="2" charset="0"/>
              </a:rPr>
            </a:br>
            <a:endParaRPr lang="en-US" sz="3200" b="1">
              <a:latin typeface="VNI-Times" pitchFamily="2" charset="0"/>
            </a:endParaRPr>
          </a:p>
        </p:txBody>
      </p:sp>
      <p:sp>
        <p:nvSpPr>
          <p:cNvPr id="18436" name="Rectangles 34821"/>
          <p:cNvSpPr/>
          <p:nvPr/>
        </p:nvSpPr>
        <p:spPr>
          <a:xfrm>
            <a:off x="457200" y="3733800"/>
            <a:ext cx="8229600" cy="2590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>
              <a:buSzTx/>
              <a:buFontTx/>
              <a:buChar char="-"/>
            </a:pPr>
            <a:endParaRPr lang="en-US" sz="320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34824" name="Rectangles 34823"/>
          <p:cNvSpPr/>
          <p:nvPr/>
        </p:nvSpPr>
        <p:spPr>
          <a:xfrm>
            <a:off x="457200" y="3581400"/>
            <a:ext cx="8229600" cy="2362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>
              <a:buSzTx/>
              <a:buFontTx/>
              <a:buChar char="-"/>
            </a:pP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Aâm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höôûng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nhòp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ñieäu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ngoân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ngöõ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cuûa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baøi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haùt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noùi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cuõng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ngaát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ngöôûng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nhö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caûm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höùng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chuû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ñaïo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cuûa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baøi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thô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ñaõ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goùp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phaàn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quan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troïng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laøm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neân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giaù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trò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vaø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söùc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truyeàn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caûm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cuûa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taùc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phaåm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ñeán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nhieàu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theá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heä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ngöôøi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ñoïc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töø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tröôùc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chemeClr val="tx2"/>
                </a:solidFill>
                <a:latin typeface="VNI-Times" pitchFamily="2" charset="0"/>
              </a:rPr>
              <a:t>tôùi</a:t>
            </a:r>
            <a:r>
              <a:rPr lang="en-US" sz="3200" b="1">
                <a:solidFill>
                  <a:schemeClr val="tx2"/>
                </a:solidFill>
                <a:latin typeface="VNI-Times" pitchFamily="2" charset="0"/>
              </a:rPr>
              <a:t> nay </a:t>
            </a:r>
            <a:endParaRPr lang="en-US" sz="3200" b="1">
              <a:solidFill>
                <a:schemeClr val="tx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4" name="Rectangles 5123"/>
          <p:cNvSpPr/>
          <p:nvPr/>
        </p:nvSpPr>
        <p:spPr>
          <a:xfrm>
            <a:off x="3352800" y="533400"/>
            <a:ext cx="256222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VNI-Revue" charset="0"/>
                <a:ea typeface="VNI-Revue" charset="0"/>
              </a:rPr>
              <a:t>TAÙC GIAÛ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VNI-Revue" charset="0"/>
              <a:ea typeface="VNI-Revue" charset="0"/>
            </a:endParaRPr>
          </a:p>
        </p:txBody>
      </p:sp>
      <p:sp>
        <p:nvSpPr>
          <p:cNvPr id="5126" name="Content Placeholder 5125"/>
          <p:cNvSpPr>
            <a:spLocks noGrp="1"/>
          </p:cNvSpPr>
          <p:nvPr>
            <p:ph idx="1"/>
          </p:nvPr>
        </p:nvSpPr>
        <p:spPr>
          <a:xfrm>
            <a:off x="228600" y="1371600"/>
            <a:ext cx="5486400" cy="4754563"/>
          </a:xfrm>
        </p:spPr>
        <p:txBody>
          <a:bodyPr anchor="t" anchorCtr="0"/>
          <a:p>
            <a:pPr>
              <a:lnSpc>
                <a:spcPct val="80000"/>
              </a:lnSpc>
            </a:pPr>
            <a:r>
              <a:rPr lang="en-US" sz="2800" b="1">
                <a:latin typeface="VNI-Times" pitchFamily="2" charset="0"/>
              </a:rPr>
              <a:t>- </a:t>
            </a:r>
            <a:r>
              <a:rPr lang="en-US" sz="2800" b="1" err="1">
                <a:latin typeface="VNI-Times" pitchFamily="2" charset="0"/>
              </a:rPr>
              <a:t>Nguyeãn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Coâng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Tröù</a:t>
            </a:r>
            <a:r>
              <a:rPr lang="en-US" sz="2800" b="1">
                <a:latin typeface="VNI-Times" pitchFamily="2" charset="0"/>
              </a:rPr>
              <a:t> (1778-1858) </a:t>
            </a:r>
            <a:r>
              <a:rPr lang="en-US" sz="2800" b="1" err="1">
                <a:latin typeface="VNI-Times" pitchFamily="2" charset="0"/>
              </a:rPr>
              <a:t>xuaát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thaân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trong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moät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gia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ñình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Nho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hoïc</a:t>
            </a:r>
            <a:r>
              <a:rPr lang="en-US" sz="2800" b="1">
                <a:latin typeface="VNI-Times" pitchFamily="2" charset="0"/>
              </a:rPr>
              <a:t>, </a:t>
            </a:r>
            <a:r>
              <a:rPr lang="en-US" sz="2800" b="1" err="1">
                <a:latin typeface="VNI-Times" pitchFamily="2" charset="0"/>
              </a:rPr>
              <a:t>queâ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ôû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huyeän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Nghi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Xuaân</a:t>
            </a:r>
            <a:r>
              <a:rPr lang="en-US" sz="2800" b="1">
                <a:latin typeface="VNI-Times" pitchFamily="2" charset="0"/>
              </a:rPr>
              <a:t>, </a:t>
            </a:r>
            <a:r>
              <a:rPr lang="en-US" sz="2800" b="1" err="1">
                <a:latin typeface="VNI-Times" pitchFamily="2" charset="0"/>
              </a:rPr>
              <a:t>tænh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Haø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Tónh</a:t>
            </a:r>
            <a:r>
              <a:rPr lang="en-US" sz="2800" b="1">
                <a:latin typeface="VNI-Times" pitchFamily="2" charset="0"/>
              </a:rPr>
              <a:t>.</a:t>
            </a:r>
            <a:endParaRPr lang="en-US" sz="2800" b="1">
              <a:latin typeface="VNI-Times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latin typeface="VNI-Times" pitchFamily="2" charset="0"/>
              </a:rPr>
              <a:t>- 1819 </a:t>
            </a:r>
            <a:r>
              <a:rPr lang="en-US" sz="2800" b="1" err="1">
                <a:latin typeface="VNI-Times" pitchFamily="2" charset="0"/>
              </a:rPr>
              <a:t>oâng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thi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ñoã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giaûi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nguyeân</a:t>
            </a:r>
            <a:r>
              <a:rPr lang="en-US" sz="2800" b="1">
                <a:latin typeface="VNI-Times" pitchFamily="2" charset="0"/>
              </a:rPr>
              <a:t>, </a:t>
            </a:r>
            <a:r>
              <a:rPr lang="en-US" sz="2800" b="1" err="1">
                <a:latin typeface="VNI-Times" pitchFamily="2" charset="0"/>
              </a:rPr>
              <a:t>cuoäc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ñôøi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laøm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quan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gaëp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nhieàu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khoù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khaên</a:t>
            </a:r>
            <a:r>
              <a:rPr lang="en-US" sz="2800" b="1">
                <a:latin typeface="VNI-Times" pitchFamily="2" charset="0"/>
              </a:rPr>
              <a:t>.</a:t>
            </a:r>
            <a:endParaRPr lang="en-US" sz="2800" b="1">
              <a:latin typeface="VNI-Times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latin typeface="VNI-Times" pitchFamily="2" charset="0"/>
              </a:rPr>
              <a:t>- </a:t>
            </a:r>
            <a:r>
              <a:rPr lang="en-US" sz="2800" b="1" err="1">
                <a:latin typeface="VNI-Times" pitchFamily="2" charset="0"/>
              </a:rPr>
              <a:t>Saùng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taùc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cuûa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oâng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chuû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yeáu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laø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haùt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noùi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vaø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chöõ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Noâm</a:t>
            </a:r>
            <a:r>
              <a:rPr lang="en-US" sz="2800" b="1">
                <a:latin typeface="VNI-Times" pitchFamily="2" charset="0"/>
              </a:rPr>
              <a:t>.</a:t>
            </a:r>
            <a:endParaRPr lang="en-US" sz="2800" b="1">
              <a:latin typeface="VNI-Times" pitchFamily="2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latin typeface="VNI-Times" pitchFamily="2" charset="0"/>
              </a:rPr>
              <a:t>- </a:t>
            </a:r>
            <a:r>
              <a:rPr lang="vi-VN" altLang="en-US" sz="2800" b="1">
                <a:latin typeface="Times New Roman" panose="02020603050405020304" charset="0"/>
              </a:rPr>
              <a:t>Ô</a:t>
            </a:r>
            <a:r>
              <a:rPr lang="en-US" sz="2800" b="1" err="1">
                <a:latin typeface="VNI-Times" pitchFamily="2" charset="0"/>
              </a:rPr>
              <a:t>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laø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vò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quan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thanh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lieâm</a:t>
            </a:r>
            <a:r>
              <a:rPr lang="en-US" sz="2800" b="1">
                <a:latin typeface="VNI-Times" pitchFamily="2" charset="0"/>
              </a:rPr>
              <a:t>, </a:t>
            </a:r>
            <a:r>
              <a:rPr lang="en-US" sz="2800" b="1" err="1">
                <a:latin typeface="VNI-Times" pitchFamily="2" charset="0"/>
              </a:rPr>
              <a:t>yeâu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nöôùc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thöông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daân</a:t>
            </a:r>
            <a:r>
              <a:rPr lang="en-US" sz="2800" b="1">
                <a:latin typeface="VNI-Times" pitchFamily="2" charset="0"/>
              </a:rPr>
              <a:t>, </a:t>
            </a:r>
            <a:r>
              <a:rPr lang="en-US" sz="2800" b="1" err="1">
                <a:latin typeface="VNI-Times" pitchFamily="2" charset="0"/>
              </a:rPr>
              <a:t>coù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caù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tính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vaø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soáng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phoùng</a:t>
            </a:r>
            <a:r>
              <a:rPr lang="en-US" sz="2800" b="1">
                <a:latin typeface="VNI-Times" pitchFamily="2" charset="0"/>
              </a:rPr>
              <a:t> </a:t>
            </a:r>
            <a:r>
              <a:rPr lang="en-US" sz="2800" b="1" err="1">
                <a:latin typeface="VNI-Times" pitchFamily="2" charset="0"/>
              </a:rPr>
              <a:t>khoaùng</a:t>
            </a:r>
            <a:r>
              <a:rPr lang="en-US" sz="2800" b="1">
                <a:latin typeface="VNI-Times" pitchFamily="2" charset="0"/>
              </a:rPr>
              <a:t>.</a:t>
            </a:r>
            <a:endParaRPr lang="en-US" sz="2800" b="1">
              <a:latin typeface="VNI-Times" pitchFamily="2" charset="0"/>
            </a:endParaRPr>
          </a:p>
          <a:p>
            <a:pPr>
              <a:lnSpc>
                <a:spcPct val="80000"/>
              </a:lnSpc>
            </a:pPr>
            <a:endParaRPr lang="en-US" sz="2800" b="1">
              <a:latin typeface="VNI-Times" pitchFamily="2" charset="0"/>
            </a:endParaRPr>
          </a:p>
          <a:p>
            <a:pPr>
              <a:lnSpc>
                <a:spcPct val="80000"/>
              </a:lnSpc>
            </a:pPr>
            <a:endParaRPr lang="en-US" sz="2800" b="1">
              <a:latin typeface="VNI-Times" pitchFamily="2" charset="0"/>
            </a:endParaRPr>
          </a:p>
        </p:txBody>
      </p:sp>
      <p:pic>
        <p:nvPicPr>
          <p:cNvPr id="5127" name="Picture 5126" descr="Nguyễn Công Trứ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667000" cy="3810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charRg st="0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117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charRg st="117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197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charRg st="197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charRg st="259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charRg st="259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04" name="Content Placeholder 10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-635"/>
            <a:ext cx="5376545" cy="68122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Content Placeholder 10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1645" y="1332230"/>
            <a:ext cx="3429635" cy="41522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8" name="Rectangles 6147"/>
          <p:cNvSpPr/>
          <p:nvPr/>
        </p:nvSpPr>
        <p:spPr>
          <a:xfrm>
            <a:off x="3352800" y="533400"/>
            <a:ext cx="256222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VNI-Revue" charset="0"/>
                <a:ea typeface="VNI-Revue" charset="0"/>
              </a:rPr>
              <a:t>TAÙC PHAÅM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VNI-Revue" charset="0"/>
              <a:ea typeface="VNI-Revue" charset="0"/>
            </a:endParaRPr>
          </a:p>
        </p:txBody>
      </p:sp>
      <p:sp>
        <p:nvSpPr>
          <p:cNvPr id="6150" name="Content Placeholder 6149"/>
          <p:cNvSpPr>
            <a:spLocks noGrp="1"/>
          </p:cNvSpPr>
          <p:nvPr>
            <p:ph idx="1"/>
          </p:nvPr>
        </p:nvSpPr>
        <p:spPr/>
        <p:txBody>
          <a:bodyPr anchor="t" anchorCtr="0"/>
          <a:p>
            <a:pPr>
              <a:buNone/>
            </a:pPr>
            <a:r>
              <a:rPr lang="en-US" b="1">
                <a:latin typeface="VNI-Times" pitchFamily="2" charset="0"/>
              </a:rPr>
              <a:t> - </a:t>
            </a:r>
            <a:r>
              <a:rPr lang="en-US" b="1" err="1">
                <a:latin typeface="VNI-Times" pitchFamily="2" charset="0"/>
              </a:rPr>
              <a:t>Hoaøn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caûnh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saùng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taùc</a:t>
            </a:r>
            <a:r>
              <a:rPr lang="en-US" b="1">
                <a:latin typeface="VNI-Times" pitchFamily="2" charset="0"/>
              </a:rPr>
              <a:t>: 1848-khi </a:t>
            </a:r>
            <a:r>
              <a:rPr lang="en-US" b="1" err="1">
                <a:latin typeface="VNI-Times" pitchFamily="2" charset="0"/>
              </a:rPr>
              <a:t>taùc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giaû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caùo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quan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veà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queâ</a:t>
            </a:r>
            <a:r>
              <a:rPr lang="en-US" b="1">
                <a:latin typeface="VNI-Times" pitchFamily="2" charset="0"/>
              </a:rPr>
              <a:t>.</a:t>
            </a:r>
            <a:endParaRPr lang="en-US" b="1"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en-US" b="1" err="1">
                <a:latin typeface="VNI-Times" pitchFamily="2" charset="0"/>
              </a:rPr>
              <a:t>Theå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loaïi</a:t>
            </a:r>
            <a:r>
              <a:rPr lang="en-US" b="1">
                <a:latin typeface="VNI-Times" pitchFamily="2" charset="0"/>
              </a:rPr>
              <a:t>: </a:t>
            </a:r>
            <a:r>
              <a:rPr lang="en-US" b="1" err="1">
                <a:latin typeface="VNI-Times" pitchFamily="2" charset="0"/>
              </a:rPr>
              <a:t>haùt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noùi</a:t>
            </a:r>
            <a:r>
              <a:rPr lang="vi-VN" altLang="en-US" b="1" err="1">
                <a:latin typeface="VNI-Times" pitchFamily="2" charset="0"/>
              </a:rPr>
              <a:t>, </a:t>
            </a:r>
            <a:r>
              <a:rPr lang="en-US" b="1" err="1">
                <a:latin typeface="VNI-Times" pitchFamily="2" charset="0"/>
              </a:rPr>
              <a:t>vieát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baèng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chöõ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Noâm</a:t>
            </a:r>
            <a:r>
              <a:rPr lang="en-US" b="1">
                <a:latin typeface="VNI-Times" pitchFamily="2" charset="0"/>
              </a:rPr>
              <a:t>.</a:t>
            </a:r>
            <a:endParaRPr lang="en-US" b="1"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en-US" b="1" err="1">
                <a:latin typeface="VNI-Times" pitchFamily="2" charset="0"/>
              </a:rPr>
              <a:t>Boá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latin typeface="VNI-Times" pitchFamily="2" charset="0"/>
              </a:rPr>
              <a:t>cuïc</a:t>
            </a:r>
            <a:r>
              <a:rPr lang="en-US" b="1">
                <a:latin typeface="VNI-Times" pitchFamily="2" charset="0"/>
              </a:rPr>
              <a:t>: 3 </a:t>
            </a:r>
            <a:r>
              <a:rPr lang="en-US" b="1" err="1">
                <a:latin typeface="VNI-Times" pitchFamily="2" charset="0"/>
              </a:rPr>
              <a:t>phaàn</a:t>
            </a:r>
            <a:endParaRPr lang="en-US" b="1">
              <a:latin typeface="VNI-Times" pitchFamily="2" charset="0"/>
            </a:endParaRPr>
          </a:p>
          <a:p>
            <a:pPr>
              <a:buFontTx/>
              <a:buChar char="-"/>
            </a:pPr>
            <a:r>
              <a:rPr lang="en-US" b="1" u="sng" err="1">
                <a:solidFill>
                  <a:srgbClr val="C00000"/>
                </a:solidFill>
                <a:latin typeface="VNI-Times" pitchFamily="2" charset="0"/>
              </a:rPr>
              <a:t>Chuû</a:t>
            </a:r>
            <a:r>
              <a:rPr lang="en-US" b="1" u="sng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b="1" u="sng" err="1">
                <a:solidFill>
                  <a:srgbClr val="C00000"/>
                </a:solidFill>
                <a:latin typeface="VNI-Times" pitchFamily="2" charset="0"/>
              </a:rPr>
              <a:t>ñeà</a:t>
            </a:r>
            <a:r>
              <a:rPr lang="en-US" b="1" u="sng">
                <a:solidFill>
                  <a:srgbClr val="C00000"/>
                </a:solidFill>
                <a:latin typeface="VNI-Times" pitchFamily="2" charset="0"/>
              </a:rPr>
              <a:t>:</a:t>
            </a:r>
            <a:r>
              <a:rPr lang="en-US" b="1"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Vöøa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mang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tính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hoài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kí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cuûa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cuoäc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ñôøi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ñaày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thaêng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traàm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,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vöøa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boäc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loä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caù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tính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maïnh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meõ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,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ngang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taøng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ñoái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laäp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vôùi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xaõ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hoäi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taàm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 </a:t>
            </a:r>
            <a:r>
              <a:rPr lang="en-US" b="1" err="1">
                <a:solidFill>
                  <a:srgbClr val="A51842"/>
                </a:solidFill>
                <a:latin typeface="VNI-Times" pitchFamily="2" charset="0"/>
              </a:rPr>
              <a:t>thöôøng</a:t>
            </a:r>
            <a:r>
              <a:rPr lang="vi-VN" altLang="en-US" b="1" err="1">
                <a:solidFill>
                  <a:srgbClr val="A51842"/>
                </a:solidFill>
                <a:latin typeface="VNI-Times" pitchFamily="2" charset="0"/>
              </a:rPr>
              <a:t>, n</a:t>
            </a:r>
            <a:r>
              <a:rPr lang="vi-VN" altLang="en-US" b="1" err="1">
                <a:solidFill>
                  <a:srgbClr val="A51842"/>
                </a:solidFill>
                <a:latin typeface="Times New Roman" panose="02020603050405020304" charset="0"/>
              </a:rPr>
              <a:t>hiều định kiến khắt khe</a:t>
            </a:r>
            <a:r>
              <a:rPr lang="en-US" b="1">
                <a:solidFill>
                  <a:srgbClr val="A51842"/>
                </a:solidFill>
                <a:latin typeface="VNI-Times" pitchFamily="2" charset="0"/>
              </a:rPr>
              <a:t>.</a:t>
            </a:r>
            <a:endParaRPr lang="en-US" b="1">
              <a:solidFill>
                <a:srgbClr val="A51842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6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charRg st="66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111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charRg st="111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129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charRg st="129" end="2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114800" y="1066800"/>
            <a:ext cx="4648200" cy="1371600"/>
          </a:xfrm>
        </p:spPr>
        <p:txBody>
          <a:bodyPr anchor="ctr" anchorCtr="0"/>
          <a:p>
            <a:pPr algn="l"/>
            <a:r>
              <a:rPr lang="en-US" sz="3200" b="1" u="sng" err="1">
                <a:solidFill>
                  <a:srgbClr val="6B2E4F"/>
                </a:solidFill>
                <a:latin typeface="VNI-Times" pitchFamily="2" charset="0"/>
              </a:rPr>
              <a:t>Nghóa</a:t>
            </a:r>
            <a:r>
              <a:rPr lang="en-US" sz="3200" b="1" u="sng">
                <a:solidFill>
                  <a:srgbClr val="6B2E4F"/>
                </a:solidFill>
                <a:latin typeface="VNI-Times" pitchFamily="2" charset="0"/>
              </a:rPr>
              <a:t> </a:t>
            </a:r>
            <a:r>
              <a:rPr lang="en-US" sz="3200" b="1" u="sng" err="1">
                <a:solidFill>
                  <a:srgbClr val="6B2E4F"/>
                </a:solidFill>
                <a:latin typeface="VNI-Times" pitchFamily="2" charset="0"/>
              </a:rPr>
              <a:t>ñen</a:t>
            </a:r>
            <a:r>
              <a:rPr lang="en-US" sz="3200" b="1" u="sng">
                <a:solidFill>
                  <a:srgbClr val="6B2E4F"/>
                </a:solidFill>
                <a:latin typeface="VNI-Times" pitchFamily="2" charset="0"/>
              </a:rPr>
              <a:t>: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tö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theá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khoâng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vöõng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chaéc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choâng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cheânh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nghieâng</a:t>
            </a: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VNI-Times" pitchFamily="2" charset="0"/>
              </a:rPr>
              <a:t>ngaû</a:t>
            </a:r>
            <a:endParaRPr lang="en-US" sz="3200" b="1" err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7171" name="Text Placeholder 7170"/>
          <p:cNvSpPr>
            <a:spLocks noGrp="1"/>
          </p:cNvSpPr>
          <p:nvPr>
            <p:ph type="body" idx="4294967295"/>
          </p:nvPr>
        </p:nvSpPr>
        <p:spPr>
          <a:xfrm>
            <a:off x="533400" y="2286000"/>
            <a:ext cx="2743200" cy="1447800"/>
          </a:xfrm>
        </p:spPr>
        <p:txBody>
          <a:bodyPr anchor="t" anchorCtr="0"/>
          <a:p>
            <a:pPr>
              <a:lnSpc>
                <a:spcPct val="80000"/>
              </a:lnSpc>
              <a:buNone/>
            </a:pPr>
            <a:r>
              <a:rPr lang="en-US" b="1">
                <a:latin typeface="VNI-Times" pitchFamily="2" charset="0"/>
              </a:rPr>
              <a:t>“</a:t>
            </a:r>
            <a:r>
              <a:rPr lang="vi-VN" altLang="en-US" b="1" i="1">
                <a:solidFill>
                  <a:srgbClr val="C03E5D"/>
                </a:solidFill>
                <a:latin typeface="VNI-Times" pitchFamily="2" charset="0"/>
              </a:rPr>
              <a:t>N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gaát</a:t>
            </a:r>
            <a:r>
              <a:rPr lang="en-US" b="1" i="1">
                <a:solidFill>
                  <a:srgbClr val="C03E5D"/>
                </a:solidFill>
                <a:latin typeface="VNI-Times" pitchFamily="2" charset="0"/>
              </a:rPr>
              <a:t> </a:t>
            </a:r>
            <a:r>
              <a:rPr lang="en-US" b="1" i="1" err="1">
                <a:solidFill>
                  <a:srgbClr val="C03E5D"/>
                </a:solidFill>
                <a:latin typeface="VNI-Times" pitchFamily="2" charset="0"/>
              </a:rPr>
              <a:t>ngöôûng</a:t>
            </a:r>
            <a:r>
              <a:rPr lang="en-US" b="1">
                <a:latin typeface="VNI-Times" pitchFamily="2" charset="0"/>
              </a:rPr>
              <a:t>” </a:t>
            </a:r>
            <a:endParaRPr lang="en-US" b="1"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b="1">
                <a:latin typeface="VNI-Times" pitchFamily="2" charset="0"/>
              </a:rPr>
              <a:t>  </a:t>
            </a:r>
            <a:r>
              <a:rPr lang="vi-VN" altLang="en-US" sz="2800" b="1" err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xuất hiện</a:t>
            </a:r>
            <a:r>
              <a:rPr lang="vi-VN" altLang="en-US" sz="2800" b="1" err="1">
                <a:solidFill>
                  <a:srgbClr val="7030A0"/>
                </a:solidFill>
                <a:latin typeface="VNI-Times" pitchFamily="2" charset="0"/>
              </a:rPr>
              <a:t> 5</a:t>
            </a:r>
            <a:r>
              <a:rPr lang="en-US" sz="2800" b="1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err="1">
                <a:solidFill>
                  <a:srgbClr val="7030A0"/>
                </a:solidFill>
                <a:latin typeface="VNI-Times" pitchFamily="2" charset="0"/>
              </a:rPr>
              <a:t>laàn</a:t>
            </a:r>
            <a:r>
              <a:rPr lang="vi-VN" altLang="en-US" sz="2800" b="1" err="1">
                <a:solidFill>
                  <a:srgbClr val="7030A0"/>
                </a:solidFill>
                <a:latin typeface="VNI-Times" pitchFamily="2" charset="0"/>
              </a:rPr>
              <a:t> </a:t>
            </a:r>
            <a:endParaRPr lang="vi-VN" altLang="en-US" sz="2800" b="1" err="1">
              <a:latin typeface="VNI-Times" pitchFamily="2" charset="0"/>
            </a:endParaRPr>
          </a:p>
          <a:p>
            <a:pPr>
              <a:lnSpc>
                <a:spcPct val="80000"/>
              </a:lnSpc>
              <a:buNone/>
            </a:pPr>
            <a:r>
              <a:rPr lang="vi-VN" altLang="en-US" sz="2800" b="1" i="1" err="1">
                <a:solidFill>
                  <a:srgbClr val="00B0F0"/>
                </a:solidFill>
                <a:latin typeface="Times New Roman" panose="02020603050405020304" charset="0"/>
                <a:cs typeface="Times New Roman" panose="02020603050405020304" charset="0"/>
              </a:rPr>
              <a:t>(nhan đề và 4 lần trong bài thơ)</a:t>
            </a:r>
            <a:endParaRPr lang="vi-VN" altLang="en-US" sz="2800" b="1" i="1" err="1">
              <a:solidFill>
                <a:srgbClr val="00B0F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172" name="Straight Connector 7171"/>
          <p:cNvSpPr/>
          <p:nvPr/>
        </p:nvSpPr>
        <p:spPr>
          <a:xfrm flipV="1">
            <a:off x="3352800" y="2209800"/>
            <a:ext cx="762000" cy="7620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7173" name="Straight Connector 7172"/>
          <p:cNvSpPr/>
          <p:nvPr/>
        </p:nvSpPr>
        <p:spPr>
          <a:xfrm>
            <a:off x="3352800" y="2971800"/>
            <a:ext cx="6858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175" name="Rectangles 7174"/>
          <p:cNvSpPr/>
          <p:nvPr/>
        </p:nvSpPr>
        <p:spPr>
          <a:xfrm>
            <a:off x="4038600" y="3429000"/>
            <a:ext cx="4724400" cy="2438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>
              <a:buSzTx/>
            </a:pPr>
            <a:r>
              <a:rPr lang="en-US" sz="3200" b="1" u="sng" err="1">
                <a:solidFill>
                  <a:srgbClr val="6B2E4F"/>
                </a:solidFill>
                <a:latin typeface="VNI-Times" pitchFamily="2" charset="0"/>
              </a:rPr>
              <a:t>Nghóa</a:t>
            </a:r>
            <a:r>
              <a:rPr lang="en-US" sz="3200" b="1" u="sng">
                <a:solidFill>
                  <a:srgbClr val="6B2E4F"/>
                </a:solidFill>
                <a:latin typeface="VNI-Times" pitchFamily="2" charset="0"/>
              </a:rPr>
              <a:t> </a:t>
            </a:r>
            <a:r>
              <a:rPr lang="en-US" sz="3200" b="1" u="sng" err="1">
                <a:solidFill>
                  <a:srgbClr val="6B2E4F"/>
                </a:solidFill>
                <a:latin typeface="VNI-Times" pitchFamily="2" charset="0"/>
              </a:rPr>
              <a:t>boùng</a:t>
            </a:r>
            <a:r>
              <a:rPr lang="en-US" sz="3200" b="1" u="sng">
                <a:solidFill>
                  <a:srgbClr val="6B2E4F"/>
                </a:solidFill>
                <a:latin typeface="VNI-Times" pitchFamily="2" charset="0"/>
              </a:rPr>
              <a:t>:</a:t>
            </a:r>
            <a:r>
              <a:rPr lang="en-US" sz="3200" b="1">
                <a:solidFill>
                  <a:srgbClr val="6B2E4F"/>
                </a:solidFill>
                <a:latin typeface="VNI-Times" pitchFamily="2" charset="0"/>
              </a:rPr>
              <a:t>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Thái độ sống vượt ra ngoài khuôn phép, không chấp nhận sự sắp đặt, hay đó còn là thái độ sống, tinh thần sống vượt lên trên thế tục.</a:t>
            </a:r>
            <a:endParaRPr lang="vi-VN" altLang="en-US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charRg st="17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1" grpId="0" uiExpand="1" build="p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3" name="Subtitle 22532"/>
          <p:cNvSpPr>
            <a:spLocks noGrp="1"/>
          </p:cNvSpPr>
          <p:nvPr>
            <p:ph type="subTitle" idx="1"/>
          </p:nvPr>
        </p:nvSpPr>
        <p:spPr>
          <a:xfrm>
            <a:off x="184150" y="2133600"/>
            <a:ext cx="8701088" cy="2667000"/>
          </a:xfrm>
        </p:spPr>
        <p:txBody>
          <a:bodyPr anchor="t" anchorCtr="0"/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sz="2800" kern="1200" baseline="0">
                <a:latin typeface="VNI-Times" pitchFamily="2" charset="0"/>
                <a:ea typeface="+mn-ea"/>
                <a:cs typeface="+mn-cs"/>
              </a:rPr>
              <a:t>	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“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Vuõ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truï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noäi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maïc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phi 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phaän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600" b="1" i="1" kern="1200" baseline="0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söï</a:t>
            </a:r>
            <a:r>
              <a:rPr lang="en-US" sz="3600" b="1" i="1" kern="1200" baseline="0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”</a:t>
            </a:r>
            <a:endParaRPr lang="en-US" sz="3600" b="1" i="1" kern="1200" baseline="0">
              <a:solidFill>
                <a:srgbClr val="450C8D"/>
              </a:solidFill>
              <a:latin typeface="VNI-Times" pitchFamily="2" charset="0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endParaRPr lang="en-US" sz="3200" i="1" kern="1200" baseline="0">
              <a:latin typeface="VNI-Times" pitchFamily="2" charset="0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en-US" sz="3200" b="1" i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-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Moïi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vieäc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trong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trôøi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ñaát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ñeàu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laø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vi-VN" altLang="en-US" sz="3200" b="1" kern="1200" baseline="0" err="1">
                <a:solidFill>
                  <a:srgbClr val="FF0000"/>
                </a:solidFill>
                <a:latin typeface="Times New Roman" panose="02020603050405020304" charset="0"/>
                <a:ea typeface="+mn-ea"/>
                <a:cs typeface="+mn-cs"/>
              </a:rPr>
              <a:t>phận sự</a:t>
            </a:r>
            <a:r>
              <a:rPr lang="en-US" sz="3200" b="1" kern="1200" baseline="0">
                <a:solidFill>
                  <a:srgbClr val="FF0000"/>
                </a:solidFill>
                <a:latin typeface="Times New Roman" panose="02020603050405020304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cuûa</a:t>
            </a:r>
            <a:r>
              <a:rPr lang="en-US" sz="3200" b="1" kern="1200" baseline="0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lang="en-US" sz="3200" b="1" kern="1200" baseline="0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ta</a:t>
            </a:r>
            <a:endParaRPr lang="en-US" sz="3200" b="1" kern="1200" baseline="0" err="1">
              <a:solidFill>
                <a:srgbClr val="FF0000"/>
              </a:solidFill>
              <a:latin typeface="VNI-Times" pitchFamily="2" charset="0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endParaRPr lang="en-US" sz="3200" b="1" kern="1200" baseline="0">
              <a:solidFill>
                <a:srgbClr val="FF0000"/>
              </a:solidFill>
              <a:latin typeface="VNI-Times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algn="l" defTabSz="914400">
              <a:lnSpc>
                <a:spcPct val="90000"/>
              </a:lnSpc>
              <a:buClrTx/>
              <a:buSzTx/>
              <a:buFontTx/>
            </a:pPr>
            <a:r>
              <a:rPr lang="vi-VN" alt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=&gt;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Söï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töï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yù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thöùc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veà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taøi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naêng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cuûa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ngöôøi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vieát</a:t>
            </a:r>
            <a:r>
              <a:rPr lang="en-US" sz="3200" b="1" kern="1200" baseline="0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.</a:t>
            </a:r>
            <a:endParaRPr lang="en-US" sz="3200" b="1" kern="1200" baseline="0">
              <a:solidFill>
                <a:srgbClr val="C00000"/>
              </a:solidFill>
              <a:latin typeface="VNI-Times" pitchFamily="2" charset="0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22534" name="Rectangles 22533" descr="Paper bag"/>
          <p:cNvSpPr/>
          <p:nvPr/>
        </p:nvSpPr>
        <p:spPr>
          <a:xfrm>
            <a:off x="762000" y="5334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Cuoäc ñôøi laøm quan cuûa nhaø thô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22535" name="Rectangles 22534"/>
          <p:cNvSpPr/>
          <p:nvPr/>
        </p:nvSpPr>
        <p:spPr>
          <a:xfrm>
            <a:off x="5410200" y="1676400"/>
            <a:ext cx="266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(6 caâu ñaàu)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53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6868" name="Rectangles 36867" descr="Paper bag"/>
          <p:cNvSpPr/>
          <p:nvPr/>
        </p:nvSpPr>
        <p:spPr>
          <a:xfrm>
            <a:off x="762000" y="5334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Cuoäc ñôøi laøm quan cuûa nhaø thô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36869" name="Rectangles 36868"/>
          <p:cNvSpPr/>
          <p:nvPr/>
        </p:nvSpPr>
        <p:spPr>
          <a:xfrm>
            <a:off x="5410200" y="1676400"/>
            <a:ext cx="266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(6 caâu ñaàu)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36870" name="Rectangles 36869"/>
          <p:cNvSpPr/>
          <p:nvPr/>
        </p:nvSpPr>
        <p:spPr>
          <a:xfrm>
            <a:off x="278765" y="2209800"/>
            <a:ext cx="8408670" cy="172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 fontAlgn="base">
              <a:lnSpc>
                <a:spcPct val="80000"/>
              </a:lnSpc>
            </a:pPr>
            <a:r>
              <a:rPr strike="noStrike" noProof="1">
                <a:latin typeface="VNI-Times" pitchFamily="2" charset="0"/>
                <a:ea typeface="+mn-ea"/>
                <a:cs typeface="+mn-cs"/>
              </a:rPr>
              <a:t>	</a:t>
            </a:r>
            <a:r>
              <a:rPr i="1" strike="noStrike" noProof="1">
                <a:latin typeface="VNI-Times" pitchFamily="2" charset="0"/>
                <a:ea typeface="+mn-ea"/>
                <a:cs typeface="+mn-cs"/>
              </a:rPr>
              <a:t>“</a:t>
            </a:r>
            <a:r>
              <a:rPr lang="vi-VN" b="1" i="1" strike="noStrike" noProof="1" err="1">
                <a:solidFill>
                  <a:srgbClr val="FF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Ô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ng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Hi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Vaên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taøi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boä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ñaõ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vaøo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i="1" strike="noStrike" noProof="1" err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loàng</a:t>
            </a:r>
            <a:r>
              <a:rPr b="1" i="1" strike="noStrike" noProof="1">
                <a:solidFill>
                  <a:srgbClr val="FF0000"/>
                </a:solidFill>
                <a:latin typeface="VNI-Times" pitchFamily="2" charset="0"/>
                <a:ea typeface="+mn-ea"/>
                <a:cs typeface="+mn-cs"/>
              </a:rPr>
              <a:t>”</a:t>
            </a:r>
            <a:endParaRPr b="1" i="1" strike="noStrike" noProof="1">
              <a:solidFill>
                <a:srgbClr val="FF0000"/>
              </a:solidFill>
              <a:latin typeface="VNI-Times" pitchFamily="2" charset="0"/>
              <a:ea typeface="+mn-ea"/>
              <a:cs typeface="+mn-cs"/>
            </a:endParaRPr>
          </a:p>
          <a:p>
            <a:pPr lvl="0" fontAlgn="base">
              <a:lnSpc>
                <a:spcPct val="80000"/>
              </a:lnSpc>
            </a:pPr>
            <a:r>
              <a:rPr lang="vi-VN" b="1" i="1" strike="noStrike" noProof="1">
                <a:solidFill>
                  <a:srgbClr val="C00000"/>
                </a:solidFill>
                <a:latin typeface="VNI-Times" pitchFamily="2" charset="0"/>
                <a:ea typeface="+mn-ea"/>
                <a:cs typeface="+mn-cs"/>
              </a:rPr>
              <a:t>- </a:t>
            </a:r>
            <a:r>
              <a:rPr lang="vi-VN" b="1" i="1" strike="noStrike" noProof="1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Xưng “ông Hi Văn”: Thái độ tự hào, tự tôn đôc đáo</a:t>
            </a:r>
            <a:endParaRPr b="1" i="1" strike="noStrike" noProof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lvl="0" fontAlgn="base">
              <a:lnSpc>
                <a:spcPct val="80000"/>
              </a:lnSpc>
              <a:buFontTx/>
              <a:buChar char="-"/>
            </a:pPr>
            <a:r>
              <a:rPr b="1" strike="noStrike" noProof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“</a:t>
            </a:r>
            <a:r>
              <a:rPr b="1" strike="noStrike" noProof="1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Taøi</a:t>
            </a:r>
            <a:r>
              <a:rPr b="1" strike="noStrike" noProof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 </a:t>
            </a:r>
            <a:r>
              <a:rPr b="1" strike="noStrike" noProof="1" err="1">
                <a:solidFill>
                  <a:srgbClr val="450C8D"/>
                </a:solidFill>
                <a:latin typeface="VNI-Times" pitchFamily="2" charset="0"/>
                <a:ea typeface="+mn-ea"/>
                <a:cs typeface="+mn-cs"/>
              </a:rPr>
              <a:t>boä</a:t>
            </a:r>
            <a:r>
              <a:rPr strike="noStrike" noProof="1">
                <a:latin typeface="VNI-Times" pitchFamily="2" charset="0"/>
                <a:ea typeface="+mn-ea"/>
                <a:cs typeface="+mn-cs"/>
              </a:rPr>
              <a:t>”: </a:t>
            </a:r>
            <a:r>
              <a:rPr b="1" strike="noStrike" noProof="1" err="1">
                <a:latin typeface="VNI-Times" pitchFamily="2" charset="0"/>
                <a:ea typeface="+mn-ea"/>
                <a:cs typeface="+mn-cs"/>
              </a:rPr>
              <a:t>taøi</a:t>
            </a:r>
            <a:r>
              <a:rPr b="1" strike="noStrike" noProof="1">
                <a:latin typeface="VNI-Times" pitchFamily="2" charset="0"/>
                <a:ea typeface="+mn-ea"/>
                <a:cs typeface="+mn-cs"/>
              </a:rPr>
              <a:t> </a:t>
            </a:r>
            <a:r>
              <a:rPr b="1" strike="noStrike" noProof="1" err="1">
                <a:latin typeface="VNI-Times" pitchFamily="2" charset="0"/>
                <a:ea typeface="+mn-ea"/>
                <a:cs typeface="+mn-cs"/>
              </a:rPr>
              <a:t>naêng</a:t>
            </a:r>
            <a:r>
              <a:rPr b="1" strike="noStrike" noProof="1">
                <a:latin typeface="VNI-Times" pitchFamily="2" charset="0"/>
                <a:ea typeface="+mn-ea"/>
                <a:cs typeface="+mn-cs"/>
              </a:rPr>
              <a:t> </a:t>
            </a:r>
            <a:r>
              <a:rPr b="1" strike="noStrike" noProof="1" err="1">
                <a:latin typeface="VNI-Times" pitchFamily="2" charset="0"/>
                <a:ea typeface="+mn-ea"/>
                <a:cs typeface="+mn-cs"/>
              </a:rPr>
              <a:t>lôùn</a:t>
            </a:r>
            <a:r>
              <a:rPr b="1" strike="noStrike" noProof="1">
                <a:latin typeface="VNI-Times" pitchFamily="2" charset="0"/>
                <a:ea typeface="+mn-ea"/>
                <a:cs typeface="+mn-cs"/>
              </a:rPr>
              <a:t>, </a:t>
            </a:r>
            <a:r>
              <a:rPr lang="vi-VN" b="1" strike="noStrike" noProof="1" err="1">
                <a:latin typeface="Times New Roman" panose="02020603050405020304" charset="0"/>
                <a:ea typeface="+mn-ea"/>
                <a:cs typeface="Times New Roman" panose="02020603050405020304" charset="0"/>
              </a:rPr>
              <a:t>tài hoa</a:t>
            </a:r>
            <a:endParaRPr b="1" strike="noStrike" noProof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lvl="0" indent="0" fontAlgn="base">
              <a:lnSpc>
                <a:spcPct val="80000"/>
              </a:lnSpc>
              <a:buFontTx/>
              <a:buNone/>
            </a:pP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khaúng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ñònh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taâm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theá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taøi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boä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chí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nam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nhi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cuûa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mình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mang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taàm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voùc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vuõ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truï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 con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ngöôøi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caù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tính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maïnh</a:t>
            </a:r>
            <a:r>
              <a:rPr b="1" strike="noStrike" noProof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b="1" strike="noStrike" noProof="1" err="1">
                <a:solidFill>
                  <a:srgbClr val="5307B2"/>
                </a:solidFill>
                <a:latin typeface="VNI-Times" pitchFamily="2" charset="0"/>
                <a:ea typeface="+mn-ea"/>
                <a:cs typeface="+mn-cs"/>
                <a:sym typeface="Wingdings" panose="05000000000000000000" pitchFamily="2" charset="2"/>
              </a:rPr>
              <a:t>meõ</a:t>
            </a:r>
            <a:endParaRPr b="1" strike="noStrike" noProof="1" err="1">
              <a:solidFill>
                <a:srgbClr val="5307B2"/>
              </a:solidFill>
              <a:latin typeface="VNI-Times" pitchFamily="2" charset="0"/>
              <a:sym typeface="Wingdings" panose="05000000000000000000" pitchFamily="2" charset="2"/>
            </a:endParaRPr>
          </a:p>
          <a:p>
            <a:pPr lvl="0" fontAlgn="base">
              <a:lnSpc>
                <a:spcPct val="80000"/>
              </a:lnSpc>
              <a:buFontTx/>
              <a:buChar char="-"/>
            </a:pPr>
            <a:endParaRPr lang="vi-VN" b="1" strike="noStrike" noProof="1" err="1">
              <a:solidFill>
                <a:srgbClr val="5307B2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s 1"/>
          <p:cNvSpPr/>
          <p:nvPr/>
        </p:nvSpPr>
        <p:spPr>
          <a:xfrm>
            <a:off x="304800" y="533400"/>
            <a:ext cx="76962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endParaRPr lang="vi-VN" altLang="en-US" sz="3600" b="1" i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vi-VN" altLang="en-US" sz="36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Vào lồng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altLang="en-US" sz="3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gò bó, trói buộc</a:t>
            </a:r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vi-V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=&gt; NCT là một nhà Nho, mang trong mình hoài bão vì nước vì dân</a:t>
            </a:r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vi-V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=&gt; Phò vua giúp nước, xứng đáng là trang nam nhi, trả nợ công danh cho đời.</a:t>
            </a:r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vi-V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vi-VN" altLang="en-US" sz="2800" b="1">
                <a:solidFill>
                  <a:srgbClr val="A51842"/>
                </a:solidFill>
                <a:latin typeface="Times New Roman" panose="02020603050405020304" charset="0"/>
                <a:cs typeface="Times New Roman" panose="02020603050405020304" charset="0"/>
              </a:rPr>
              <a:t>=&gt; Điều quan trọng là trong môi trường trói buộc, ông vẫn thực hiện được lý tưởng xã hội và giữ được cá tính riêng.</a:t>
            </a:r>
            <a:endParaRPr lang="vi-VN" altLang="en-US" sz="2800" b="1">
              <a:solidFill>
                <a:srgbClr val="A5184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80" name="Title 24579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428038" cy="3733800"/>
          </a:xfrm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en-US" sz="3200" kern="1200" baseline="0">
                <a:latin typeface="VNI-Times" pitchFamily="2" charset="0"/>
                <a:ea typeface="+mj-ea"/>
                <a:cs typeface="+mj-cs"/>
              </a:rPr>
              <a:t>      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“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Khi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Thuû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khoa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,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khi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Tham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taùn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,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khi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Toång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ñoác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Ñoâng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,</a:t>
            </a:r>
            <a:b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</a:b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      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Goàm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thao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löôïc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ñaõ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neân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tay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ngaát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2800" b="1" i="1" kern="1200" baseline="0" err="1">
                <a:latin typeface="VNI-Times" pitchFamily="2" charset="0"/>
                <a:ea typeface="+mj-ea"/>
                <a:cs typeface="+mj-cs"/>
              </a:rPr>
              <a:t>ngöôûng</a:t>
            </a:r>
            <a: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  <a:t>.”</a:t>
            </a:r>
            <a:b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</a:br>
            <a:br>
              <a:rPr lang="en-US" sz="2800" b="1" i="1" kern="1200" baseline="0">
                <a:latin typeface="VNI-Times" pitchFamily="2" charset="0"/>
                <a:ea typeface="+mj-ea"/>
                <a:cs typeface="+mj-cs"/>
              </a:rPr>
            </a:br>
            <a:r>
              <a:rPr lang="en-US" sz="3200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-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</a:rPr>
              <a:t>Caùch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</a:rPr>
              <a:t>ngaét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</a:rPr>
              <a:t>nhòp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: 3-3-4/3-3-2, </a:t>
            </a:r>
            <a:r>
              <a:rPr lang="vi-VN" altLang="en-US" sz="3200" b="1" kern="1200" baseline="0">
                <a:latin typeface="Times New Roman" panose="02020603050405020304" charset="0"/>
                <a:ea typeface="+mj-ea"/>
                <a:cs typeface="Times New Roman" panose="02020603050405020304" charset="0"/>
              </a:rPr>
              <a:t>điệp từ</a:t>
            </a:r>
            <a:r>
              <a:rPr lang="vi-VN" altLang="en-US" sz="3200" b="1" kern="1200" baseline="0">
                <a:latin typeface="VNI-Times" pitchFamily="2" charset="0"/>
                <a:ea typeface="+mj-ea"/>
                <a:cs typeface="+mj-cs"/>
              </a:rPr>
              <a:t> 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“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</a:rPr>
              <a:t>khi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</a:rPr>
              <a:t>”</a:t>
            </a:r>
            <a:r>
              <a:rPr lang="vi-VN" altLang="en-US" sz="3200" b="1" kern="1200" baseline="0">
                <a:latin typeface="VNI-Times" pitchFamily="2" charset="0"/>
                <a:ea typeface="+mj-ea"/>
                <a:cs typeface="+mj-cs"/>
              </a:rPr>
              <a:t>+ </a:t>
            </a:r>
            <a:r>
              <a:rPr lang="vi-VN" altLang="en-US" sz="3200" b="1" kern="1200" baseline="0">
                <a:latin typeface="Times New Roman" panose="02020603050405020304" charset="0"/>
                <a:ea typeface="+mj-ea"/>
                <a:cs typeface="Times New Roman" panose="02020603050405020304" charset="0"/>
              </a:rPr>
              <a:t>thủ pháp liệt kê =&gt;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gioïng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ñieäu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haøo</a:t>
            </a:r>
            <a:r>
              <a:rPr lang="en-US" sz="3200" b="1" kern="1200" baseline="0"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vi-VN" altLang="en-US" sz="3200" b="1" kern="1200" baseline="0"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  <a:t>hứng, sôi nổi</a:t>
            </a:r>
            <a:br>
              <a:rPr lang="vi-VN" altLang="en-US" sz="3200" b="1" kern="1200" baseline="0"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vi-VN" altLang="en-US" sz="3200" b="1" kern="1200" baseline="0"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  <a:t>=&gt; Chức vụ thay đổi liên tục, không chịu ở yên một vị trí nhất định</a:t>
            </a:r>
            <a:br>
              <a:rPr lang="vi-VN" altLang="en-US" sz="3200" b="1" kern="1200" baseline="0"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vi-VN" altLang="en-US" sz="3200" b="1" kern="1200" baseline="0">
                <a:solidFill>
                  <a:srgbClr val="A51842"/>
                </a:solidFill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  <a:t>=&gt; Ngất ngưởng</a:t>
            </a:r>
            <a:br>
              <a:rPr lang="vi-VN" altLang="en-US" sz="3200" b="1" kern="1200" baseline="0">
                <a:solidFill>
                  <a:srgbClr val="A51842"/>
                </a:solidFill>
                <a:latin typeface="Times New Roman" panose="02020603050405020304" charset="0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=&gt;</a:t>
            </a:r>
            <a:r>
              <a:rPr lang="vi-VN" alt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T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heå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hieän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coát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caùch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phi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thöôøng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,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chí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khí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maïnh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3200" b="1" kern="1200" baseline="0" err="1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meõ</a:t>
            </a:r>
            <a:r>
              <a:rPr lang="en-US" sz="3200" b="1" kern="1200" baseline="0">
                <a:solidFill>
                  <a:srgbClr val="A51842"/>
                </a:solidFill>
                <a:latin typeface="VNI-Times" pitchFamily="2" charset="0"/>
                <a:ea typeface="+mj-ea"/>
                <a:cs typeface="+mj-cs"/>
                <a:sym typeface="Wingdings" panose="05000000000000000000" pitchFamily="2" charset="2"/>
              </a:rPr>
              <a:t>.</a:t>
            </a:r>
            <a:endParaRPr lang="en-US" sz="3200" b="1" kern="1200" baseline="0">
              <a:solidFill>
                <a:srgbClr val="A51842"/>
              </a:solidFill>
              <a:latin typeface="VNI-Times" pitchFamily="2" charset="0"/>
              <a:ea typeface="+mj-ea"/>
              <a:cs typeface="+mj-cs"/>
              <a:sym typeface="Wingdings" panose="05000000000000000000" pitchFamily="2" charset="2"/>
            </a:endParaRPr>
          </a:p>
        </p:txBody>
      </p:sp>
      <p:sp>
        <p:nvSpPr>
          <p:cNvPr id="9219" name="Rectangles 24583" descr="Paper bag"/>
          <p:cNvSpPr/>
          <p:nvPr/>
        </p:nvSpPr>
        <p:spPr>
          <a:xfrm>
            <a:off x="808355" y="2286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blipFill rotWithShape="0">
                  <a:blip r:embed="rId2"/>
                </a:blip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Cuoäc ñôøi laøm quan cuûa nhaø thô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blipFill rotWithShape="0">
                <a:blip r:embed="rId2"/>
              </a:blip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  <p:sp>
        <p:nvSpPr>
          <p:cNvPr id="9220" name="Rectangles 24584"/>
          <p:cNvSpPr/>
          <p:nvPr/>
        </p:nvSpPr>
        <p:spPr>
          <a:xfrm>
            <a:off x="5334000" y="1066800"/>
            <a:ext cx="2667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8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sy="50000" kx="2591412" algn="bl" rotWithShape="0">
                    <a:srgbClr val="C7DFD3">
                      <a:alpha val="50000"/>
                    </a:srgbClr>
                  </a:outerShdw>
                </a:effectLst>
                <a:latin typeface="VNI-Kun" charset="0"/>
                <a:ea typeface="VNI-Kun" charset="0"/>
              </a:rPr>
              <a:t>(6 caâu ñaàu)</a:t>
            </a:r>
            <a:endParaRPr lang="en-US" sz="3600" b="1">
              <a:ln w="9525" cap="flat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99CC00"/>
              </a:solidFill>
              <a:effectLst>
                <a:outerShdw sy="50000" kx="2591412" algn="bl" rotWithShape="0">
                  <a:srgbClr val="C7DFD3">
                    <a:alpha val="50000"/>
                  </a:srgbClr>
                </a:outerShdw>
              </a:effectLst>
              <a:latin typeface="VNI-Kun" charset="0"/>
              <a:ea typeface="VNI-Ku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5692</Words>
  <Application>WPS Presentation</Application>
  <PresentationFormat/>
  <Paragraphs>146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VNI-Bandit</vt:lpstr>
      <vt:lpstr>VNI-Ariston</vt:lpstr>
      <vt:lpstr>VNI-Revue</vt:lpstr>
      <vt:lpstr>VNI-Times</vt:lpstr>
      <vt:lpstr>Times New Roman</vt:lpstr>
      <vt:lpstr>VNI-Kun</vt:lpstr>
      <vt:lpstr>Microsoft YaHei</vt:lpstr>
      <vt:lpstr>Arial Unicode MS</vt:lpstr>
      <vt:lpstr>Calibri</vt:lpstr>
      <vt:lpstr>Default Design</vt:lpstr>
      <vt:lpstr>1_Default Design</vt:lpstr>
      <vt:lpstr>PowerPoint 演示文稿</vt:lpstr>
      <vt:lpstr>PowerPoint 演示文稿</vt:lpstr>
      <vt:lpstr>PowerPoint 演示文稿</vt:lpstr>
      <vt:lpstr>PowerPoint 演示文稿</vt:lpstr>
      <vt:lpstr>Nghóa ñen: tö theá khoâng vöõng chaéc, choâng cheânh, nghieâng ngaû</vt:lpstr>
      <vt:lpstr>PowerPoint 演示文稿</vt:lpstr>
      <vt:lpstr>PowerPoint 演示文稿</vt:lpstr>
      <vt:lpstr>PowerPoint 演示文稿</vt:lpstr>
      <vt:lpstr>      “Khi Thuû khoa, khi Tham taùn, khi Toång ñoác Ñoâng,         Goàm thao löôïc ñaõ neân tay ngaát ngöôûng.”   -Caùch ngaét nhòp: 3-3-4/3-3-2, điệp từ “khi”+ thủ pháp liệt kê =&gt; gioïng ñieäu haøo hứng, sôi nổi =&gt; Chức vụ thay đổi liên tục, không chịu ở yên một vị trí nhất định =&gt; Ngất ngưởng =&gt;Theå hieän coát caùch phi thöôøng, chí khí maïnh meõ.</vt:lpstr>
      <vt:lpstr>PowerPoint 演示文稿</vt:lpstr>
      <vt:lpstr>PowerPoint 演示文稿</vt:lpstr>
      <vt:lpstr>“Ñaïc ngöïa boø vaøng ñeo ngaát ngöôûng”  - Thieân haï cöôõi ngöïa coøn oâng laïi cöôõi boø vaøng ñeo nhaïc ngöïa, caû ngöôøi vaø bò ñeàu ngaát ngöôûng  thaùi ñoä ngaïo ngheã vôùi ñôøi. 	</vt:lpstr>
      <vt:lpstr>	“Kìa nuùi noï phau phau maây traéng, 	Tay kieám cung maø neân daïng töø bi. 	Goùt tieân theo ñuûng ñænh moät ñoâi dì, 	Buït cuõng nöïc cöôøi oâng ngaát ngöôûng.”   - Caùch soáng höôûng thuï cuûa nhaø thô laø caùch töï khaúng ñònh, moät söï ñoái laäp vôùi XHPK nhieàu ñònh kieán khaét khe.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Söï ñoäc ñaùo trong phong caùch soáng cuûa taùc giaû giuùp ngöôøi ñoïc hieåu theâm veà con ngöôøi oâng: vöøa taøi hoa ngheä só nhöng cuõng maïnh meõ ñaày traùch nhieäm vôøi ñôøi.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</dc:creator>
  <cp:lastModifiedBy>home</cp:lastModifiedBy>
  <cp:revision>18</cp:revision>
  <dcterms:created xsi:type="dcterms:W3CDTF">2010-09-19T05:48:00Z</dcterms:created>
  <dcterms:modified xsi:type="dcterms:W3CDTF">2021-09-26T06:28:43Z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DEBF394A98294AEB9160911A3AC383B0</vt:lpwstr>
  </property>
  <property fmtid="{D5CDD505-2E9C-101B-9397-08002B2CF9AE}" pid="3" name="KSOProductBuildVer">
    <vt:lpwstr>1033-11.2.0.10294</vt:lpwstr>
  </property>
</Properties>
</file>